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7"/>
  </p:notesMasterIdLst>
  <p:sldIdLst>
    <p:sldId id="256" r:id="rId2"/>
    <p:sldId id="257" r:id="rId3"/>
    <p:sldId id="259" r:id="rId4"/>
    <p:sldId id="260" r:id="rId5"/>
    <p:sldId id="261" r:id="rId6"/>
    <p:sldId id="262" r:id="rId7"/>
    <p:sldId id="285" r:id="rId8"/>
    <p:sldId id="286"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7" r:id="rId32"/>
    <p:sldId id="288" r:id="rId33"/>
    <p:sldId id="289" r:id="rId34"/>
    <p:sldId id="290" r:id="rId35"/>
    <p:sldId id="291" r:id="rId3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p:cViewPr varScale="1">
        <p:scale>
          <a:sx n="46" d="100"/>
          <a:sy n="46" d="100"/>
        </p:scale>
        <p:origin x="-1306" y="-9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5" Type="http://schemas.openxmlformats.org/officeDocument/2006/relationships/image" Target="../media/image34.wmf"/><Relationship Id="rId4" Type="http://schemas.openxmlformats.org/officeDocument/2006/relationships/image" Target="../media/image3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679D13-7AAB-4CED-AA9A-CD5636251791}" type="datetimeFigureOut">
              <a:rPr lang="fr-FR" smtClean="0"/>
              <a:t>28/02/2015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16C467-45B0-4565-B010-2DDFAA078753}" type="slidenum">
              <a:rPr lang="fr-FR" smtClean="0"/>
              <a:t>‹N°›</a:t>
            </a:fld>
            <a:endParaRPr lang="fr-FR"/>
          </a:p>
        </p:txBody>
      </p:sp>
    </p:spTree>
    <p:extLst>
      <p:ext uri="{BB962C8B-B14F-4D97-AF65-F5344CB8AC3E}">
        <p14:creationId xmlns:p14="http://schemas.microsoft.com/office/powerpoint/2010/main" val="147369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F16C467-45B0-4565-B010-2DDFAA078753}" type="slidenum">
              <a:rPr lang="fr-FR" smtClean="0"/>
              <a:t>6</a:t>
            </a:fld>
            <a:endParaRPr lang="fr-FR"/>
          </a:p>
        </p:txBody>
      </p:sp>
    </p:spTree>
    <p:extLst>
      <p:ext uri="{BB962C8B-B14F-4D97-AF65-F5344CB8AC3E}">
        <p14:creationId xmlns:p14="http://schemas.microsoft.com/office/powerpoint/2010/main" val="103195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smtClean="0"/>
              <a:t>Modifiez le style du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28/02/2015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t>28/02/2015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28/02/2015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t>28/02/2015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t>28/02/2015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A309A6D-C09C-4548-B29A-6CF363A7E532}" type="datetimeFigureOut">
              <a:rPr lang="fr-FR" smtClean="0"/>
              <a:t>28/02/2015</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A309A6D-C09C-4548-B29A-6CF363A7E532}" type="datetimeFigureOut">
              <a:rPr lang="fr-FR" smtClean="0"/>
              <a:t>28/02/2015</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t>‹N°›</a:t>
            </a:fld>
            <a:endParaRPr lang="fr-BE"/>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AA309A6D-C09C-4548-B29A-6CF363A7E532}" type="datetimeFigureOut">
              <a:rPr lang="fr-FR" smtClean="0"/>
              <a:t>28/02/2015</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09A6D-C09C-4548-B29A-6CF363A7E532}" type="datetimeFigureOut">
              <a:rPr lang="fr-FR" smtClean="0"/>
              <a:t>28/02/2015</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t>28/02/2015</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t>28/02/2015</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A309A6D-C09C-4548-B29A-6CF363A7E532}" type="datetimeFigureOut">
              <a:rPr lang="fr-FR" smtClean="0"/>
              <a:t>28/02/2015</a:t>
            </a:fld>
            <a:endParaRPr lang="fr-BE"/>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fr-BE"/>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9.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4.bin"/><Relationship Id="rId4" Type="http://schemas.openxmlformats.org/officeDocument/2006/relationships/image" Target="../media/image10.wmf"/></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http://mathsv.univ-lyon1.fr/cours/stats/chap3/c3p1/c3p1_fichiers/image004.gif" TargetMode="External"/><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7.wmf"/><Relationship Id="rId5" Type="http://schemas.openxmlformats.org/officeDocument/2006/relationships/oleObject" Target="../embeddings/oleObject6.bin"/><Relationship Id="rId10" Type="http://schemas.openxmlformats.org/officeDocument/2006/relationships/image" Target="../media/image29.wmf"/><Relationship Id="rId4" Type="http://schemas.openxmlformats.org/officeDocument/2006/relationships/image" Target="../media/image26.wmf"/><Relationship Id="rId9" Type="http://schemas.openxmlformats.org/officeDocument/2006/relationships/oleObject" Target="../embeddings/oleObject8.bin"/></Relationships>
</file>

<file path=ppt/slides/_rels/slide35.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31.wmf"/><Relationship Id="rId11" Type="http://schemas.openxmlformats.org/officeDocument/2006/relationships/oleObject" Target="../embeddings/oleObject13.bin"/><Relationship Id="rId5" Type="http://schemas.openxmlformats.org/officeDocument/2006/relationships/oleObject" Target="../embeddings/oleObject10.bin"/><Relationship Id="rId10" Type="http://schemas.openxmlformats.org/officeDocument/2006/relationships/image" Target="../media/image33.wmf"/><Relationship Id="rId4" Type="http://schemas.openxmlformats.org/officeDocument/2006/relationships/image" Target="../media/image30.wmf"/><Relationship Id="rId9" Type="http://schemas.openxmlformats.org/officeDocument/2006/relationships/oleObject" Target="../embeddings/oleObject12.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Rappel sur les probabilités </a:t>
            </a:r>
            <a:endParaRPr lang="fr-FR" dirty="0"/>
          </a:p>
        </p:txBody>
      </p:sp>
      <p:sp>
        <p:nvSpPr>
          <p:cNvPr id="3" name="Sous-titre 2"/>
          <p:cNvSpPr>
            <a:spLocks noGrp="1"/>
          </p:cNvSpPr>
          <p:nvPr>
            <p:ph type="subTitle" idx="1"/>
          </p:nvPr>
        </p:nvSpPr>
        <p:spPr/>
        <p:txBody>
          <a:bodyPr/>
          <a:lstStyle/>
          <a:p>
            <a:r>
              <a:rPr lang="fr-FR" dirty="0" smtClean="0"/>
              <a:t>Processus Aléatoire.</a:t>
            </a:r>
          </a:p>
          <a:p>
            <a:endParaRPr lang="fr-FR" dirty="0"/>
          </a:p>
          <a:p>
            <a:pPr algn="l"/>
            <a:r>
              <a:rPr lang="fr-FR" dirty="0" smtClean="0"/>
              <a:t>Maza Sofiane</a:t>
            </a:r>
            <a:endParaRPr lang="fr-FR" dirty="0"/>
          </a:p>
        </p:txBody>
      </p:sp>
    </p:spTree>
    <p:extLst>
      <p:ext uri="{BB962C8B-B14F-4D97-AF65-F5344CB8AC3E}">
        <p14:creationId xmlns:p14="http://schemas.microsoft.com/office/powerpoint/2010/main" val="3787802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48680"/>
            <a:ext cx="8280920" cy="38164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1246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Probabilités conditionnelles – Indépendance</a:t>
            </a:r>
          </a:p>
        </p:txBody>
      </p:sp>
      <p:sp>
        <p:nvSpPr>
          <p:cNvPr id="3" name="Espace réservé du contenu 2"/>
          <p:cNvSpPr>
            <a:spLocks noGrp="1"/>
          </p:cNvSpPr>
          <p:nvPr>
            <p:ph idx="1"/>
          </p:nvPr>
        </p:nvSpPr>
        <p:spPr/>
        <p:txBody>
          <a:bodyPr/>
          <a:lstStyle/>
          <a:p>
            <a:pPr marL="0" indent="0">
              <a:buNone/>
            </a:pPr>
            <a:r>
              <a:rPr lang="fr-FR" dirty="0"/>
              <a:t>La probabilité d’un événement </a:t>
            </a:r>
            <a:r>
              <a:rPr lang="fr-FR" i="1" dirty="0"/>
              <a:t>A</a:t>
            </a:r>
            <a:r>
              <a:rPr lang="fr-FR" dirty="0"/>
              <a:t> conditionnellement à un événement </a:t>
            </a:r>
            <a:r>
              <a:rPr lang="fr-FR" i="1" dirty="0"/>
              <a:t>B</a:t>
            </a:r>
            <a:r>
              <a:rPr lang="fr-FR" dirty="0"/>
              <a:t>, que l’on note P(</a:t>
            </a:r>
            <a:r>
              <a:rPr lang="fr-FR" i="1" dirty="0"/>
              <a:t>A</a:t>
            </a:r>
            <a:r>
              <a:rPr lang="fr-FR" dirty="0"/>
              <a:t>|</a:t>
            </a:r>
            <a:r>
              <a:rPr lang="fr-FR" i="1" dirty="0"/>
              <a:t>B</a:t>
            </a:r>
            <a:r>
              <a:rPr lang="fr-FR" dirty="0"/>
              <a:t>), est la probabilité que </a:t>
            </a:r>
            <a:r>
              <a:rPr lang="fr-FR" i="1" dirty="0"/>
              <a:t>A</a:t>
            </a:r>
            <a:r>
              <a:rPr lang="fr-FR" dirty="0"/>
              <a:t> se produise sachant que </a:t>
            </a:r>
            <a:r>
              <a:rPr lang="fr-FR" i="1" dirty="0"/>
              <a:t>B</a:t>
            </a:r>
            <a:r>
              <a:rPr lang="fr-FR" dirty="0"/>
              <a:t> s’est ou va se produire</a:t>
            </a:r>
          </a:p>
          <a:p>
            <a:pPr marL="0" indent="0">
              <a:buNone/>
            </a:pPr>
            <a:r>
              <a:rPr lang="fr-FR" dirty="0"/>
              <a:t>Probabilité conditionnelle de </a:t>
            </a:r>
            <a:r>
              <a:rPr lang="fr-FR" i="1" dirty="0"/>
              <a:t>A </a:t>
            </a:r>
            <a:r>
              <a:rPr lang="fr-FR" dirty="0"/>
              <a:t>sachant </a:t>
            </a:r>
            <a:r>
              <a:rPr lang="fr-FR" i="1" dirty="0"/>
              <a:t>B </a:t>
            </a:r>
            <a:r>
              <a:rPr lang="fr-FR" dirty="0"/>
              <a:t>(de </a:t>
            </a:r>
            <a:r>
              <a:rPr lang="fr-FR" dirty="0" err="1"/>
              <a:t>Proba</a:t>
            </a:r>
            <a:r>
              <a:rPr lang="fr-FR" dirty="0"/>
              <a:t>. non nulle) est </a:t>
            </a:r>
          </a:p>
        </p:txBody>
      </p:sp>
      <p:graphicFrame>
        <p:nvGraphicFramePr>
          <p:cNvPr id="4" name="Objet 3"/>
          <p:cNvGraphicFramePr>
            <a:graphicFrameLocks noChangeAspect="1"/>
          </p:cNvGraphicFramePr>
          <p:nvPr>
            <p:extLst>
              <p:ext uri="{D42A27DB-BD31-4B8C-83A1-F6EECF244321}">
                <p14:modId xmlns:p14="http://schemas.microsoft.com/office/powerpoint/2010/main" val="2032290544"/>
              </p:ext>
            </p:extLst>
          </p:nvPr>
        </p:nvGraphicFramePr>
        <p:xfrm>
          <a:off x="2771800" y="3284984"/>
          <a:ext cx="3168352" cy="995164"/>
        </p:xfrm>
        <a:graphic>
          <a:graphicData uri="http://schemas.openxmlformats.org/presentationml/2006/ole">
            <mc:AlternateContent xmlns:mc="http://schemas.openxmlformats.org/markup-compatibility/2006">
              <mc:Choice xmlns:v="urn:schemas-microsoft-com:vml" Requires="v">
                <p:oleObj spid="_x0000_s5128" name="Équation" r:id="rId3" imgW="1231560" imgH="419040" progId="Equation.3">
                  <p:embed/>
                </p:oleObj>
              </mc:Choice>
              <mc:Fallback>
                <p:oleObj name="Équation" r:id="rId3" imgW="1231560" imgH="419040" progId="Equation.3">
                  <p:embed/>
                  <p:pic>
                    <p:nvPicPr>
                      <p:cNvPr id="0" name=""/>
                      <p:cNvPicPr/>
                      <p:nvPr/>
                    </p:nvPicPr>
                    <p:blipFill>
                      <a:blip r:embed="rId4"/>
                      <a:stretch>
                        <a:fillRect/>
                      </a:stretch>
                    </p:blipFill>
                    <p:spPr>
                      <a:xfrm>
                        <a:off x="2771800" y="3284984"/>
                        <a:ext cx="3168352" cy="995164"/>
                      </a:xfrm>
                      <a:prstGeom prst="rect">
                        <a:avLst/>
                      </a:prstGeom>
                    </p:spPr>
                  </p:pic>
                </p:oleObj>
              </mc:Fallback>
            </mc:AlternateContent>
          </a:graphicData>
        </a:graphic>
      </p:graphicFrame>
    </p:spTree>
    <p:extLst>
      <p:ext uri="{BB962C8B-B14F-4D97-AF65-F5344CB8AC3E}">
        <p14:creationId xmlns:p14="http://schemas.microsoft.com/office/powerpoint/2010/main" val="8331377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Example</a:t>
            </a:r>
            <a:r>
              <a:rPr lang="fr-FR" dirty="0" smtClean="0"/>
              <a:t> </a:t>
            </a:r>
            <a:endParaRPr lang="fr-FR" dirty="0"/>
          </a:p>
        </p:txBody>
      </p:sp>
      <p:sp>
        <p:nvSpPr>
          <p:cNvPr id="3" name="Espace réservé du contenu 2"/>
          <p:cNvSpPr>
            <a:spLocks noGrp="1"/>
          </p:cNvSpPr>
          <p:nvPr>
            <p:ph idx="1"/>
          </p:nvPr>
        </p:nvSpPr>
        <p:spPr/>
        <p:txBody>
          <a:bodyPr/>
          <a:lstStyle/>
          <a:p>
            <a:pPr marL="0" indent="0">
              <a:buNone/>
            </a:pPr>
            <a:r>
              <a:rPr lang="fr-FR" dirty="0"/>
              <a:t>On considère le lancer d'un dé à 6 faces:   . </a:t>
            </a:r>
            <a:endParaRPr lang="fr-FR" dirty="0" smtClean="0"/>
          </a:p>
          <a:p>
            <a:r>
              <a:rPr lang="fr-FR" dirty="0" smtClean="0"/>
              <a:t>Quelle </a:t>
            </a:r>
            <a:r>
              <a:rPr lang="fr-FR" dirty="0"/>
              <a:t>est la probabilité que le nombre de points soit supérieur ou égal à 4 se produise sachant que le résultat du dé est pair? </a:t>
            </a:r>
          </a:p>
          <a:p>
            <a:endParaRPr lang="fr-FR" dirty="0"/>
          </a:p>
          <a:p>
            <a:pPr marL="0" indent="0">
              <a:buNone/>
            </a:pPr>
            <a:r>
              <a:rPr lang="fr-FR" i="1" dirty="0"/>
              <a:t>A= </a:t>
            </a:r>
            <a:r>
              <a:rPr lang="fr-FR" dirty="0"/>
              <a:t>le nombre de points soit supérieur ou égal à 4.</a:t>
            </a:r>
          </a:p>
          <a:p>
            <a:pPr marL="0" indent="0">
              <a:buNone/>
            </a:pPr>
            <a:r>
              <a:rPr lang="fr-FR" i="1" dirty="0"/>
              <a:t>B= </a:t>
            </a:r>
            <a:r>
              <a:rPr lang="fr-FR" dirty="0"/>
              <a:t>le résultat de dé est paire. </a:t>
            </a:r>
          </a:p>
          <a:p>
            <a:endParaRPr lang="fr-FR" dirty="0"/>
          </a:p>
          <a:p>
            <a:r>
              <a:rPr lang="fr-FR" dirty="0"/>
              <a:t>Supposons que sur 100 jets, il y ait eu 58 réalisations de dé paires et de 12 réalisations du nombre de point est supérieur à 4.  Alors P(</a:t>
            </a:r>
            <a:r>
              <a:rPr lang="fr-FR" i="1" dirty="0"/>
              <a:t>A|B</a:t>
            </a:r>
            <a:r>
              <a:rPr lang="fr-FR" dirty="0"/>
              <a:t>) </a:t>
            </a:r>
            <a:r>
              <a:rPr lang="fr-FR" dirty="0" smtClean="0"/>
              <a:t>= ????? </a:t>
            </a:r>
            <a:endParaRPr lang="fr-FR" dirty="0"/>
          </a:p>
        </p:txBody>
      </p:sp>
      <p:graphicFrame>
        <p:nvGraphicFramePr>
          <p:cNvPr id="4" name="Objet 3"/>
          <p:cNvGraphicFramePr>
            <a:graphicFrameLocks noChangeAspect="1"/>
          </p:cNvGraphicFramePr>
          <p:nvPr>
            <p:extLst>
              <p:ext uri="{D42A27DB-BD31-4B8C-83A1-F6EECF244321}">
                <p14:modId xmlns:p14="http://schemas.microsoft.com/office/powerpoint/2010/main" val="3392443409"/>
              </p:ext>
            </p:extLst>
          </p:nvPr>
        </p:nvGraphicFramePr>
        <p:xfrm>
          <a:off x="6300192" y="1556792"/>
          <a:ext cx="2664296" cy="503932"/>
        </p:xfrm>
        <a:graphic>
          <a:graphicData uri="http://schemas.openxmlformats.org/presentationml/2006/ole">
            <mc:AlternateContent xmlns:mc="http://schemas.openxmlformats.org/markup-compatibility/2006">
              <mc:Choice xmlns:v="urn:schemas-microsoft-com:vml" Requires="v">
                <p:oleObj spid="_x0000_s6153" name="Équation" r:id="rId3" imgW="1015920" imgH="215640" progId="Equation.3">
                  <p:embed/>
                </p:oleObj>
              </mc:Choice>
              <mc:Fallback>
                <p:oleObj name="Équation" r:id="rId3" imgW="1015920" imgH="215640" progId="Equation.3">
                  <p:embed/>
                  <p:pic>
                    <p:nvPicPr>
                      <p:cNvPr id="0" name=""/>
                      <p:cNvPicPr/>
                      <p:nvPr/>
                    </p:nvPicPr>
                    <p:blipFill>
                      <a:blip r:embed="rId4"/>
                      <a:stretch>
                        <a:fillRect/>
                      </a:stretch>
                    </p:blipFill>
                    <p:spPr>
                      <a:xfrm>
                        <a:off x="6300192" y="1556792"/>
                        <a:ext cx="2664296" cy="503932"/>
                      </a:xfrm>
                      <a:prstGeom prst="rect">
                        <a:avLst/>
                      </a:prstGeom>
                    </p:spPr>
                  </p:pic>
                </p:oleObj>
              </mc:Fallback>
            </mc:AlternateContent>
          </a:graphicData>
        </a:graphic>
      </p:graphicFrame>
    </p:spTree>
    <p:extLst>
      <p:ext uri="{BB962C8B-B14F-4D97-AF65-F5344CB8AC3E}">
        <p14:creationId xmlns:p14="http://schemas.microsoft.com/office/powerpoint/2010/main" val="18580709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i="1" dirty="0"/>
              <a:t>Evénements indépendants </a:t>
            </a:r>
            <a:r>
              <a:rPr lang="fr-FR" b="1" i="1" dirty="0" smtClean="0"/>
              <a:t>:</a:t>
            </a:r>
            <a:endParaRPr lang="fr-FR" dirty="0"/>
          </a:p>
        </p:txBody>
      </p:sp>
      <p:sp>
        <p:nvSpPr>
          <p:cNvPr id="3" name="Espace réservé du contenu 2"/>
          <p:cNvSpPr>
            <a:spLocks noGrp="1"/>
          </p:cNvSpPr>
          <p:nvPr>
            <p:ph idx="1"/>
          </p:nvPr>
        </p:nvSpPr>
        <p:spPr>
          <a:xfrm>
            <a:off x="457200" y="1412776"/>
            <a:ext cx="8507288" cy="5064224"/>
          </a:xfrm>
        </p:spPr>
        <p:txBody>
          <a:bodyPr>
            <a:normAutofit fontScale="92500"/>
          </a:bodyPr>
          <a:lstStyle/>
          <a:p>
            <a:r>
              <a:rPr lang="fr-FR" dirty="0"/>
              <a:t>On dit qu’</a:t>
            </a:r>
            <a:r>
              <a:rPr lang="fr-FR" i="1" dirty="0"/>
              <a:t>A</a:t>
            </a:r>
            <a:r>
              <a:rPr lang="fr-FR" dirty="0"/>
              <a:t> est indépendant de </a:t>
            </a:r>
            <a:r>
              <a:rPr lang="fr-FR" i="1" dirty="0"/>
              <a:t>B</a:t>
            </a:r>
            <a:r>
              <a:rPr lang="fr-FR" dirty="0"/>
              <a:t> si :  </a:t>
            </a:r>
          </a:p>
          <a:p>
            <a:r>
              <a:rPr lang="fr-FR" dirty="0"/>
              <a:t>Si </a:t>
            </a:r>
            <a:r>
              <a:rPr lang="fr-FR" i="1" dirty="0"/>
              <a:t>A </a:t>
            </a:r>
            <a:r>
              <a:rPr lang="fr-FR" dirty="0"/>
              <a:t>est indépendant de </a:t>
            </a:r>
            <a:r>
              <a:rPr lang="fr-FR" i="1" dirty="0"/>
              <a:t>B</a:t>
            </a:r>
            <a:r>
              <a:rPr lang="fr-FR" dirty="0"/>
              <a:t>, alors </a:t>
            </a:r>
            <a:r>
              <a:rPr lang="fr-FR" i="1" dirty="0"/>
              <a:t>B </a:t>
            </a:r>
            <a:r>
              <a:rPr lang="fr-FR" dirty="0"/>
              <a:t>est indépendant de A; en effet </a:t>
            </a:r>
          </a:p>
          <a:p>
            <a:endParaRPr lang="fr-FR" b="1" i="1" dirty="0" smtClean="0"/>
          </a:p>
          <a:p>
            <a:pPr marL="0" indent="0">
              <a:buNone/>
            </a:pPr>
            <a:r>
              <a:rPr lang="fr-FR" b="1" i="1" dirty="0" smtClean="0"/>
              <a:t>Exemple</a:t>
            </a:r>
            <a:r>
              <a:rPr lang="fr-FR" b="1" i="1" dirty="0"/>
              <a:t>:</a:t>
            </a:r>
            <a:endParaRPr lang="fr-FR" dirty="0"/>
          </a:p>
          <a:p>
            <a:pPr marL="0" indent="0">
              <a:buNone/>
            </a:pPr>
            <a:r>
              <a:rPr lang="fr-FR" dirty="0"/>
              <a:t>Un serveur web Apache répond à deux types de requêtes A et B. Les requêtes A relatives, portant sur le Web local et les requêtes B absolues (URL) portant sur tout l'Internet. Les requêtes A arrivé avec une probabilité de 1/7 pendant un heur et les requête B avec une probabilité 1/5 dans le même temps. Quelle est la probabilité pour que le serveur ne soit pas dérangé en une heure? </a:t>
            </a:r>
          </a:p>
          <a:p>
            <a:r>
              <a:rPr lang="fr-FR" dirty="0"/>
              <a:t>La probabilité que les requêtes relatives </a:t>
            </a:r>
            <a:r>
              <a:rPr lang="fr-FR" i="1" dirty="0"/>
              <a:t>A</a:t>
            </a:r>
            <a:r>
              <a:rPr lang="fr-FR" dirty="0"/>
              <a:t> arrivent est indépendant de l'arrivé des requêtes absolu </a:t>
            </a:r>
            <a:r>
              <a:rPr lang="fr-FR" i="1" dirty="0"/>
              <a:t>B</a:t>
            </a:r>
            <a:r>
              <a:rPr lang="fr-FR" dirty="0"/>
              <a:t>.</a:t>
            </a:r>
          </a:p>
          <a:p>
            <a:pPr marL="0" indent="0">
              <a:buNone/>
            </a:pPr>
            <a:r>
              <a:rPr lang="fr-FR" dirty="0" smtClean="0"/>
              <a:t>???????????????????????????????????????</a:t>
            </a:r>
            <a:endParaRPr lang="fr-FR" dirty="0"/>
          </a:p>
        </p:txBody>
      </p:sp>
      <p:graphicFrame>
        <p:nvGraphicFramePr>
          <p:cNvPr id="4" name="Objet 3"/>
          <p:cNvGraphicFramePr>
            <a:graphicFrameLocks noChangeAspect="1"/>
          </p:cNvGraphicFramePr>
          <p:nvPr>
            <p:extLst>
              <p:ext uri="{D42A27DB-BD31-4B8C-83A1-F6EECF244321}">
                <p14:modId xmlns:p14="http://schemas.microsoft.com/office/powerpoint/2010/main" val="266285079"/>
              </p:ext>
            </p:extLst>
          </p:nvPr>
        </p:nvGraphicFramePr>
        <p:xfrm>
          <a:off x="5796136" y="1556792"/>
          <a:ext cx="2088232" cy="470024"/>
        </p:xfrm>
        <a:graphic>
          <a:graphicData uri="http://schemas.openxmlformats.org/presentationml/2006/ole">
            <mc:AlternateContent xmlns:mc="http://schemas.openxmlformats.org/markup-compatibility/2006">
              <mc:Choice xmlns:v="urn:schemas-microsoft-com:vml" Requires="v">
                <p:oleObj spid="_x0000_s9230" name="Équation" r:id="rId3" imgW="927000" imgH="253800" progId="Equation.3">
                  <p:embed/>
                </p:oleObj>
              </mc:Choice>
              <mc:Fallback>
                <p:oleObj name="Équation" r:id="rId3" imgW="927000" imgH="253800" progId="Equation.3">
                  <p:embed/>
                  <p:pic>
                    <p:nvPicPr>
                      <p:cNvPr id="0" name=""/>
                      <p:cNvPicPr/>
                      <p:nvPr/>
                    </p:nvPicPr>
                    <p:blipFill>
                      <a:blip r:embed="rId4"/>
                      <a:stretch>
                        <a:fillRect/>
                      </a:stretch>
                    </p:blipFill>
                    <p:spPr>
                      <a:xfrm>
                        <a:off x="5796136" y="1556792"/>
                        <a:ext cx="2088232" cy="470024"/>
                      </a:xfrm>
                      <a:prstGeom prst="rect">
                        <a:avLst/>
                      </a:prstGeom>
                    </p:spPr>
                  </p:pic>
                </p:oleObj>
              </mc:Fallback>
            </mc:AlternateContent>
          </a:graphicData>
        </a:graphic>
      </p:graphicFrame>
      <p:graphicFrame>
        <p:nvGraphicFramePr>
          <p:cNvPr id="5" name="Objet 4"/>
          <p:cNvGraphicFramePr>
            <a:graphicFrameLocks noChangeAspect="1"/>
          </p:cNvGraphicFramePr>
          <p:nvPr>
            <p:extLst>
              <p:ext uri="{D42A27DB-BD31-4B8C-83A1-F6EECF244321}">
                <p14:modId xmlns:p14="http://schemas.microsoft.com/office/powerpoint/2010/main" val="69934247"/>
              </p:ext>
            </p:extLst>
          </p:nvPr>
        </p:nvGraphicFramePr>
        <p:xfrm>
          <a:off x="2411760" y="2348880"/>
          <a:ext cx="5112568" cy="432048"/>
        </p:xfrm>
        <a:graphic>
          <a:graphicData uri="http://schemas.openxmlformats.org/presentationml/2006/ole">
            <mc:AlternateContent xmlns:mc="http://schemas.openxmlformats.org/markup-compatibility/2006">
              <mc:Choice xmlns:v="urn:schemas-microsoft-com:vml" Requires="v">
                <p:oleObj spid="_x0000_s9231" name="Équation" r:id="rId5" imgW="1384200" imgH="203040" progId="Equation.3">
                  <p:embed/>
                </p:oleObj>
              </mc:Choice>
              <mc:Fallback>
                <p:oleObj name="Équation" r:id="rId5" imgW="1384200" imgH="203040" progId="Equation.3">
                  <p:embed/>
                  <p:pic>
                    <p:nvPicPr>
                      <p:cNvPr id="0" name=""/>
                      <p:cNvPicPr/>
                      <p:nvPr/>
                    </p:nvPicPr>
                    <p:blipFill>
                      <a:blip r:embed="rId6"/>
                      <a:stretch>
                        <a:fillRect/>
                      </a:stretch>
                    </p:blipFill>
                    <p:spPr>
                      <a:xfrm>
                        <a:off x="2411760" y="2348880"/>
                        <a:ext cx="5112568" cy="432048"/>
                      </a:xfrm>
                      <a:prstGeom prst="rect">
                        <a:avLst/>
                      </a:prstGeom>
                    </p:spPr>
                  </p:pic>
                </p:oleObj>
              </mc:Fallback>
            </mc:AlternateContent>
          </a:graphicData>
        </a:graphic>
      </p:graphicFrame>
    </p:spTree>
    <p:extLst>
      <p:ext uri="{BB962C8B-B14F-4D97-AF65-F5344CB8AC3E}">
        <p14:creationId xmlns:p14="http://schemas.microsoft.com/office/powerpoint/2010/main" val="17051348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1" algn="l" rtl="0">
              <a:spcBef>
                <a:spcPct val="0"/>
              </a:spcBef>
            </a:pPr>
            <a:r>
              <a:rPr lang="fr-FR" sz="3600" b="1" i="1" dirty="0">
                <a:solidFill>
                  <a:srgbClr val="FF0000"/>
                </a:solidFill>
                <a:latin typeface="+mn-lt"/>
              </a:rPr>
              <a:t>Théorème des probabilités totales</a:t>
            </a:r>
            <a:r>
              <a:rPr lang="fr-FR" sz="3600" b="1" i="1" dirty="0" smtClean="0">
                <a:solidFill>
                  <a:srgbClr val="FF0000"/>
                </a:solidFill>
                <a:latin typeface="+mn-lt"/>
              </a:rPr>
              <a:t>:</a:t>
            </a:r>
            <a:endParaRPr lang="fr-FR" sz="3600" dirty="0">
              <a:solidFill>
                <a:srgbClr val="FF0000"/>
              </a:solidFill>
              <a:latin typeface="+mn-lt"/>
            </a:endParaRPr>
          </a:p>
        </p:txBody>
      </p:sp>
      <p:pic>
        <p:nvPicPr>
          <p:cNvPr id="4" name="Image 3"/>
          <p:cNvPicPr/>
          <p:nvPr/>
        </p:nvPicPr>
        <p:blipFill>
          <a:blip r:embed="rId2">
            <a:extLst>
              <a:ext uri="{28A0092B-C50C-407E-A947-70E740481C1C}">
                <a14:useLocalDpi xmlns:a14="http://schemas.microsoft.com/office/drawing/2010/main" val="0"/>
              </a:ext>
            </a:extLst>
          </a:blip>
          <a:srcRect/>
          <a:stretch>
            <a:fillRect/>
          </a:stretch>
        </p:blipFill>
        <p:spPr bwMode="auto">
          <a:xfrm>
            <a:off x="620394" y="1484784"/>
            <a:ext cx="6831926" cy="1080120"/>
          </a:xfrm>
          <a:prstGeom prst="rect">
            <a:avLst/>
          </a:prstGeom>
          <a:noFill/>
          <a:ln>
            <a:noFill/>
          </a:ln>
        </p:spPr>
      </p:pic>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606" y="2283916"/>
            <a:ext cx="7488832" cy="8570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3140968"/>
            <a:ext cx="7632848" cy="2664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3620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i="1" dirty="0"/>
              <a:t>Exemple: </a:t>
            </a:r>
            <a:endParaRPr lang="fr-FR" dirty="0"/>
          </a:p>
        </p:txBody>
      </p:sp>
      <p:sp>
        <p:nvSpPr>
          <p:cNvPr id="3" name="Espace réservé du contenu 2"/>
          <p:cNvSpPr>
            <a:spLocks noGrp="1"/>
          </p:cNvSpPr>
          <p:nvPr>
            <p:ph idx="1"/>
          </p:nvPr>
        </p:nvSpPr>
        <p:spPr>
          <a:xfrm>
            <a:off x="457200" y="1600200"/>
            <a:ext cx="8507288" cy="4876800"/>
          </a:xfrm>
        </p:spPr>
        <p:txBody>
          <a:bodyPr/>
          <a:lstStyle/>
          <a:p>
            <a:pPr algn="just"/>
            <a:r>
              <a:rPr lang="fr-FR" dirty="0" smtClean="0"/>
              <a:t>Un </a:t>
            </a:r>
            <a:r>
              <a:rPr lang="fr-FR" dirty="0"/>
              <a:t>centre de calcul comporte des machines avec seulement deux types de système d'exploitation.  1/3 d'ordinateurs avec un système d'exploitation Windows et 2/3 d'ordinateurs en Linux. Après une statistique, un virus </a:t>
            </a:r>
            <a:r>
              <a:rPr lang="fr-FR" dirty="0" err="1"/>
              <a:t>Trojan</a:t>
            </a:r>
            <a:r>
              <a:rPr lang="fr-FR" dirty="0"/>
              <a:t> touche 6% des ordinateurs en Windows et 0,36 des ordinateurs en Linux.</a:t>
            </a:r>
          </a:p>
          <a:p>
            <a:pPr algn="just"/>
            <a:r>
              <a:rPr lang="fr-FR" dirty="0"/>
              <a:t>La probabilité pour qu'une machine prise au hasard (dont on ignore le système d'exploitation) soit contaminée par un virus est : </a:t>
            </a:r>
          </a:p>
          <a:p>
            <a:pPr marL="0" indent="0">
              <a:buNone/>
            </a:pPr>
            <a:endParaRPr lang="fr-FR" dirty="0"/>
          </a:p>
        </p:txBody>
      </p:sp>
    </p:spTree>
    <p:extLst>
      <p:ext uri="{BB962C8B-B14F-4D97-AF65-F5344CB8AC3E}">
        <p14:creationId xmlns:p14="http://schemas.microsoft.com/office/powerpoint/2010/main" val="4085125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Les événements A et B sont incompatibles</a:t>
            </a:r>
            <a:r>
              <a:rPr lang="fr-FR" dirty="0"/>
              <a:t/>
            </a:r>
            <a:br>
              <a:rPr lang="fr-FR" dirty="0"/>
            </a:br>
            <a:endParaRPr lang="fr-FR" dirty="0"/>
          </a:p>
        </p:txBody>
      </p:sp>
      <p:sp>
        <p:nvSpPr>
          <p:cNvPr id="3" name="Espace réservé du contenu 2"/>
          <p:cNvSpPr>
            <a:spLocks noGrp="1"/>
          </p:cNvSpPr>
          <p:nvPr>
            <p:ph idx="1"/>
          </p:nvPr>
        </p:nvSpPr>
        <p:spPr>
          <a:xfrm>
            <a:off x="457200" y="1600200"/>
            <a:ext cx="8229600" cy="3629000"/>
          </a:xfrm>
        </p:spPr>
        <p:txBody>
          <a:bodyPr/>
          <a:lstStyle/>
          <a:p>
            <a:pPr marL="0" indent="0">
              <a:buNone/>
            </a:pPr>
            <a:r>
              <a:rPr lang="fr-FR" dirty="0" smtClean="0"/>
              <a:t>L’événement </a:t>
            </a:r>
            <a:r>
              <a:rPr lang="fr-FR" dirty="0"/>
              <a:t>A ne se réalisera pas si l’événement B est réalisé :  Pr (A</a:t>
            </a:r>
            <a:r>
              <a:rPr lang="fr-FR" i="1" dirty="0"/>
              <a:t>/</a:t>
            </a:r>
            <a:r>
              <a:rPr lang="fr-FR" dirty="0"/>
              <a:t>B) =</a:t>
            </a:r>
            <a:r>
              <a:rPr lang="fr-FR" b="1" dirty="0"/>
              <a:t> </a:t>
            </a:r>
            <a:r>
              <a:rPr lang="fr-FR" dirty="0"/>
              <a:t>0</a:t>
            </a:r>
          </a:p>
          <a:p>
            <a:r>
              <a:rPr lang="fr-FR" b="1" dirty="0"/>
              <a:t>Exemple 3.1</a:t>
            </a:r>
            <a:endParaRPr lang="fr-FR" dirty="0"/>
          </a:p>
          <a:p>
            <a:pPr marL="0" indent="0">
              <a:buNone/>
            </a:pPr>
            <a:r>
              <a:rPr lang="fr-FR" dirty="0"/>
              <a:t>On lance deux dés et on considère les deux événements :</a:t>
            </a:r>
          </a:p>
          <a:p>
            <a:pPr marL="0" indent="0">
              <a:buNone/>
            </a:pPr>
            <a:r>
              <a:rPr lang="fr-FR" dirty="0"/>
              <a:t>– A : obtenir un chiffre impair sur les deux dés,</a:t>
            </a:r>
          </a:p>
          <a:p>
            <a:pPr marL="0" indent="0">
              <a:buNone/>
            </a:pPr>
            <a:r>
              <a:rPr lang="fr-FR" dirty="0"/>
              <a:t>– B : la somme des points obtenus sur les deux dés est un nombre impair.</a:t>
            </a:r>
          </a:p>
          <a:p>
            <a:pPr marL="0" indent="0">
              <a:buNone/>
            </a:pPr>
            <a:r>
              <a:rPr lang="fr-FR" dirty="0"/>
              <a:t>Ces deux événements sont incompatibles.</a:t>
            </a:r>
          </a:p>
          <a:p>
            <a:pPr marL="0" indent="0">
              <a:buNone/>
            </a:pPr>
            <a:endParaRPr lang="fr-FR" dirty="0"/>
          </a:p>
        </p:txBody>
      </p:sp>
    </p:spTree>
    <p:extLst>
      <p:ext uri="{BB962C8B-B14F-4D97-AF65-F5344CB8AC3E}">
        <p14:creationId xmlns:p14="http://schemas.microsoft.com/office/powerpoint/2010/main" val="27017728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Les événements A et B ne sont pas </a:t>
            </a:r>
            <a:r>
              <a:rPr lang="fr-FR" b="1" dirty="0" smtClean="0"/>
              <a:t>incompatibles</a:t>
            </a:r>
            <a:endParaRPr lang="fr-FR" dirty="0"/>
          </a:p>
        </p:txBody>
      </p:sp>
      <p:sp>
        <p:nvSpPr>
          <p:cNvPr id="3" name="Espace réservé du contenu 2"/>
          <p:cNvSpPr>
            <a:spLocks noGrp="1"/>
          </p:cNvSpPr>
          <p:nvPr>
            <p:ph idx="1"/>
          </p:nvPr>
        </p:nvSpPr>
        <p:spPr/>
        <p:txBody>
          <a:bodyPr/>
          <a:lstStyle/>
          <a:p>
            <a:pPr marL="0" indent="0">
              <a:buNone/>
            </a:pPr>
            <a:r>
              <a:rPr lang="fr-FR" dirty="0" smtClean="0"/>
              <a:t>Deux </a:t>
            </a:r>
            <a:r>
              <a:rPr lang="fr-FR" dirty="0"/>
              <a:t>événements peuvent être totalement dépendants ou dépendants.</a:t>
            </a:r>
          </a:p>
          <a:p>
            <a:pPr marL="0" indent="0">
              <a:buNone/>
            </a:pPr>
            <a:r>
              <a:rPr lang="fr-FR" dirty="0"/>
              <a:t>– </a:t>
            </a:r>
            <a:r>
              <a:rPr lang="fr-FR" i="1" dirty="0"/>
              <a:t>Événements totalement dépendants</a:t>
            </a:r>
            <a:endParaRPr lang="fr-FR" dirty="0"/>
          </a:p>
          <a:p>
            <a:pPr marL="0" indent="0">
              <a:buNone/>
            </a:pPr>
            <a:r>
              <a:rPr lang="fr-FR" dirty="0"/>
              <a:t>Deux événements A et B sont totalement dépendants si A </a:t>
            </a:r>
            <a:r>
              <a:rPr lang="fr-FR" i="1" dirty="0"/>
              <a:t>⊂ </a:t>
            </a:r>
            <a:r>
              <a:rPr lang="fr-FR" dirty="0"/>
              <a:t>B, ou si l’événement A étant réalisé, la probabilité de réalisation de l’événement B est égale à 1 : </a:t>
            </a:r>
          </a:p>
          <a:p>
            <a:r>
              <a:rPr lang="fr-FR" dirty="0" smtClean="0"/>
              <a:t>Pr </a:t>
            </a:r>
            <a:r>
              <a:rPr lang="fr-FR" dirty="0"/>
              <a:t>(B</a:t>
            </a:r>
            <a:r>
              <a:rPr lang="fr-FR" i="1" dirty="0"/>
              <a:t>/</a:t>
            </a:r>
            <a:r>
              <a:rPr lang="fr-FR" dirty="0"/>
              <a:t>A) </a:t>
            </a:r>
            <a:r>
              <a:rPr lang="fr-FR" b="1" dirty="0"/>
              <a:t>= </a:t>
            </a:r>
            <a:r>
              <a:rPr lang="fr-FR" dirty="0"/>
              <a:t>1</a:t>
            </a:r>
          </a:p>
          <a:p>
            <a:pPr marL="0" indent="0">
              <a:buNone/>
            </a:pPr>
            <a:r>
              <a:rPr lang="fr-FR" dirty="0"/>
              <a:t>On dit que A dépend totalement de B.</a:t>
            </a:r>
          </a:p>
          <a:p>
            <a:pPr marL="0" indent="0">
              <a:buNone/>
            </a:pPr>
            <a:endParaRPr lang="fr-FR" dirty="0"/>
          </a:p>
        </p:txBody>
      </p:sp>
    </p:spTree>
    <p:extLst>
      <p:ext uri="{BB962C8B-B14F-4D97-AF65-F5344CB8AC3E}">
        <p14:creationId xmlns:p14="http://schemas.microsoft.com/office/powerpoint/2010/main" val="11625776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334" y="35097"/>
            <a:ext cx="8229600" cy="990600"/>
          </a:xfrm>
        </p:spPr>
        <p:txBody>
          <a:bodyPr/>
          <a:lstStyle/>
          <a:p>
            <a:r>
              <a:rPr lang="fr-FR" dirty="0" smtClean="0"/>
              <a:t>Exemple </a:t>
            </a:r>
            <a:endParaRPr lang="fr-FR" dirty="0"/>
          </a:p>
        </p:txBody>
      </p:sp>
      <p:sp>
        <p:nvSpPr>
          <p:cNvPr id="3" name="Espace réservé du contenu 2"/>
          <p:cNvSpPr>
            <a:spLocks noGrp="1"/>
          </p:cNvSpPr>
          <p:nvPr>
            <p:ph idx="1"/>
          </p:nvPr>
        </p:nvSpPr>
        <p:spPr>
          <a:xfrm>
            <a:off x="457200" y="836712"/>
            <a:ext cx="8507288" cy="5640288"/>
          </a:xfrm>
        </p:spPr>
        <p:txBody>
          <a:bodyPr>
            <a:normAutofit fontScale="85000" lnSpcReduction="20000"/>
          </a:bodyPr>
          <a:lstStyle/>
          <a:p>
            <a:pPr marL="0" indent="0">
              <a:buNone/>
            </a:pPr>
            <a:r>
              <a:rPr lang="fr-FR" dirty="0" smtClean="0"/>
              <a:t>Les </a:t>
            </a:r>
            <a:r>
              <a:rPr lang="fr-FR" dirty="0"/>
              <a:t>événements suivants sont totalement dépendants :</a:t>
            </a:r>
          </a:p>
          <a:p>
            <a:pPr marL="0" indent="0">
              <a:buNone/>
            </a:pPr>
            <a:r>
              <a:rPr lang="fr-FR" dirty="0"/>
              <a:t>– A : le nombre est égal à 4, 6, 8,</a:t>
            </a:r>
          </a:p>
          <a:p>
            <a:pPr marL="0" indent="0">
              <a:buNone/>
            </a:pPr>
            <a:r>
              <a:rPr lang="fr-FR" dirty="0"/>
              <a:t>– B : le nombre est un nombre pair compris entre 2 et 20.</a:t>
            </a:r>
          </a:p>
          <a:p>
            <a:pPr marL="0" indent="0">
              <a:buNone/>
            </a:pPr>
            <a:r>
              <a:rPr lang="fr-FR" dirty="0"/>
              <a:t>– </a:t>
            </a:r>
            <a:r>
              <a:rPr lang="fr-FR" i="1" dirty="0"/>
              <a:t>Événements dépendants</a:t>
            </a:r>
            <a:endParaRPr lang="fr-FR" dirty="0"/>
          </a:p>
          <a:p>
            <a:pPr marL="0" indent="0">
              <a:buNone/>
            </a:pPr>
            <a:r>
              <a:rPr lang="fr-FR" dirty="0"/>
              <a:t>Deux événements A et B sont dépendants si la probabilité de réalisation de l’événement A changé selon que B est réalisé ou non.</a:t>
            </a:r>
          </a:p>
          <a:p>
            <a:r>
              <a:rPr lang="fr-FR" b="1" dirty="0"/>
              <a:t>Exemple </a:t>
            </a:r>
            <a:endParaRPr lang="fr-FR" b="1" dirty="0" smtClean="0"/>
          </a:p>
          <a:p>
            <a:pPr marL="0" indent="0">
              <a:buNone/>
            </a:pPr>
            <a:r>
              <a:rPr lang="fr-FR" dirty="0" smtClean="0"/>
              <a:t>On </a:t>
            </a:r>
            <a:r>
              <a:rPr lang="fr-FR" dirty="0"/>
              <a:t>lance un dé parfaitement équilibré et on considère les événements suivants :</a:t>
            </a:r>
          </a:p>
          <a:p>
            <a:pPr marL="0" indent="0">
              <a:buNone/>
            </a:pPr>
            <a:r>
              <a:rPr lang="fr-FR" dirty="0"/>
              <a:t>– A : obtenir la face 6,</a:t>
            </a:r>
          </a:p>
          <a:p>
            <a:pPr marL="0" indent="0">
              <a:buNone/>
            </a:pPr>
            <a:r>
              <a:rPr lang="fr-FR" dirty="0"/>
              <a:t>– B : obtenir un nombre pair,</a:t>
            </a:r>
          </a:p>
          <a:p>
            <a:pPr marL="0" indent="0">
              <a:buNone/>
            </a:pPr>
            <a:r>
              <a:rPr lang="fr-FR" dirty="0"/>
              <a:t>– C : obtenir un nombre supérieur ou égal à 3.</a:t>
            </a:r>
          </a:p>
          <a:p>
            <a:pPr marL="0" indent="0">
              <a:buNone/>
            </a:pPr>
            <a:r>
              <a:rPr lang="fr-FR" dirty="0"/>
              <a:t>Pr(A) </a:t>
            </a:r>
            <a:r>
              <a:rPr lang="fr-FR" b="1" dirty="0"/>
              <a:t>= </a:t>
            </a:r>
            <a:r>
              <a:rPr lang="fr-FR" dirty="0"/>
              <a:t>1</a:t>
            </a:r>
            <a:r>
              <a:rPr lang="fr-FR" i="1" dirty="0"/>
              <a:t>/</a:t>
            </a:r>
            <a:r>
              <a:rPr lang="fr-FR" dirty="0"/>
              <a:t>6 Pr(B)</a:t>
            </a:r>
            <a:r>
              <a:rPr lang="fr-FR" b="1" dirty="0"/>
              <a:t>= </a:t>
            </a:r>
            <a:r>
              <a:rPr lang="fr-FR" dirty="0"/>
              <a:t>1</a:t>
            </a:r>
            <a:r>
              <a:rPr lang="fr-FR" i="1" dirty="0"/>
              <a:t>/</a:t>
            </a:r>
            <a:r>
              <a:rPr lang="fr-FR" dirty="0"/>
              <a:t>2 Pr(C)</a:t>
            </a:r>
            <a:r>
              <a:rPr lang="fr-FR" b="1" dirty="0"/>
              <a:t>= </a:t>
            </a:r>
            <a:r>
              <a:rPr lang="fr-FR" dirty="0"/>
              <a:t>4</a:t>
            </a:r>
            <a:r>
              <a:rPr lang="fr-FR" i="1" dirty="0"/>
              <a:t>/</a:t>
            </a:r>
            <a:r>
              <a:rPr lang="fr-FR" dirty="0"/>
              <a:t>6 </a:t>
            </a:r>
            <a:r>
              <a:rPr lang="fr-FR" b="1" dirty="0"/>
              <a:t>= </a:t>
            </a:r>
            <a:r>
              <a:rPr lang="fr-FR" dirty="0"/>
              <a:t>2</a:t>
            </a:r>
            <a:r>
              <a:rPr lang="fr-FR" i="1" dirty="0"/>
              <a:t>/</a:t>
            </a:r>
            <a:r>
              <a:rPr lang="fr-FR" dirty="0"/>
              <a:t>3</a:t>
            </a:r>
          </a:p>
          <a:p>
            <a:pPr marL="0" indent="0">
              <a:buNone/>
            </a:pPr>
            <a:r>
              <a:rPr lang="fr-FR" dirty="0"/>
              <a:t>Si l’événement B réalisé, la probabilité de réalisation de A est égale à 1/3.</a:t>
            </a:r>
          </a:p>
          <a:p>
            <a:pPr marL="0" indent="0">
              <a:buNone/>
            </a:pPr>
            <a:r>
              <a:rPr lang="fr-FR" dirty="0"/>
              <a:t>Si l’événement C réalisé, la probabilité de réalisation de A est égale à 1/4.</a:t>
            </a:r>
          </a:p>
          <a:p>
            <a:pPr marL="0" indent="0">
              <a:buNone/>
            </a:pPr>
            <a:r>
              <a:rPr lang="fr-FR" dirty="0"/>
              <a:t>Les probabilités conditionnelles de A ne sont donc pas égales à la probabilité de A ni égales entre elles :</a:t>
            </a:r>
          </a:p>
          <a:p>
            <a:pPr marL="0" indent="0">
              <a:buNone/>
            </a:pPr>
            <a:r>
              <a:rPr lang="fr-FR" dirty="0"/>
              <a:t>Pr(A) </a:t>
            </a:r>
            <a:r>
              <a:rPr lang="fr-FR" b="1" dirty="0"/>
              <a:t>= </a:t>
            </a:r>
            <a:r>
              <a:rPr lang="fr-FR" dirty="0"/>
              <a:t>1</a:t>
            </a:r>
            <a:r>
              <a:rPr lang="fr-FR" i="1" dirty="0"/>
              <a:t>/</a:t>
            </a:r>
            <a:r>
              <a:rPr lang="fr-FR" dirty="0"/>
              <a:t>6  Pr(A</a:t>
            </a:r>
            <a:r>
              <a:rPr lang="fr-FR" i="1" dirty="0"/>
              <a:t>/</a:t>
            </a:r>
            <a:r>
              <a:rPr lang="fr-FR" dirty="0"/>
              <a:t>B) </a:t>
            </a:r>
            <a:r>
              <a:rPr lang="fr-FR" b="1" dirty="0"/>
              <a:t>= </a:t>
            </a:r>
            <a:r>
              <a:rPr lang="fr-FR" dirty="0"/>
              <a:t>1</a:t>
            </a:r>
            <a:r>
              <a:rPr lang="fr-FR" i="1" dirty="0"/>
              <a:t>/</a:t>
            </a:r>
            <a:r>
              <a:rPr lang="fr-FR" dirty="0"/>
              <a:t>3 Pr(A</a:t>
            </a:r>
            <a:r>
              <a:rPr lang="fr-FR" i="1" dirty="0"/>
              <a:t>/</a:t>
            </a:r>
            <a:r>
              <a:rPr lang="fr-FR" dirty="0"/>
              <a:t>C) </a:t>
            </a:r>
            <a:r>
              <a:rPr lang="fr-FR" b="1" dirty="0"/>
              <a:t>= </a:t>
            </a:r>
            <a:r>
              <a:rPr lang="fr-FR" dirty="0"/>
              <a:t>1</a:t>
            </a:r>
            <a:r>
              <a:rPr lang="fr-FR" i="1" dirty="0"/>
              <a:t>/</a:t>
            </a:r>
            <a:r>
              <a:rPr lang="fr-FR" dirty="0"/>
              <a:t>4</a:t>
            </a:r>
          </a:p>
          <a:p>
            <a:pPr marL="0" indent="0">
              <a:buNone/>
            </a:pPr>
            <a:r>
              <a:rPr lang="fr-FR" dirty="0"/>
              <a:t>Les événements A et B d’une part, A et C d’autre part sont dépendants.</a:t>
            </a:r>
          </a:p>
          <a:p>
            <a:pPr marL="0" indent="0">
              <a:buNone/>
            </a:pPr>
            <a:endParaRPr lang="fr-FR" dirty="0"/>
          </a:p>
        </p:txBody>
      </p:sp>
    </p:spTree>
    <p:extLst>
      <p:ext uri="{BB962C8B-B14F-4D97-AF65-F5344CB8AC3E}">
        <p14:creationId xmlns:p14="http://schemas.microsoft.com/office/powerpoint/2010/main" val="18795629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Événements incompatibles et événements </a:t>
            </a:r>
            <a:r>
              <a:rPr lang="fr-FR" b="1" dirty="0" smtClean="0"/>
              <a:t>indépendants</a:t>
            </a:r>
            <a:endParaRPr lang="fr-FR" dirty="0"/>
          </a:p>
        </p:txBody>
      </p:sp>
      <p:sp>
        <p:nvSpPr>
          <p:cNvPr id="3" name="Espace réservé du contenu 2"/>
          <p:cNvSpPr>
            <a:spLocks noGrp="1"/>
          </p:cNvSpPr>
          <p:nvPr>
            <p:ph idx="1"/>
          </p:nvPr>
        </p:nvSpPr>
        <p:spPr>
          <a:xfrm>
            <a:off x="251520" y="1772816"/>
            <a:ext cx="8507288" cy="1972816"/>
          </a:xfrm>
        </p:spPr>
        <p:txBody>
          <a:bodyPr/>
          <a:lstStyle/>
          <a:p>
            <a:pPr marL="0" indent="0">
              <a:buNone/>
            </a:pPr>
            <a:r>
              <a:rPr lang="fr-FR" dirty="0" smtClean="0"/>
              <a:t>– </a:t>
            </a:r>
            <a:r>
              <a:rPr lang="fr-FR" dirty="0"/>
              <a:t>La propriété « les événements A et B sont incompatibles » implique : Pr (A </a:t>
            </a:r>
            <a:r>
              <a:rPr lang="en-US" i="1" dirty="0"/>
              <a:t>∪ </a:t>
            </a:r>
            <a:r>
              <a:rPr lang="fr-FR" dirty="0"/>
              <a:t>B) </a:t>
            </a:r>
            <a:r>
              <a:rPr lang="fr-FR" b="1" dirty="0"/>
              <a:t>= </a:t>
            </a:r>
            <a:r>
              <a:rPr lang="fr-FR" dirty="0"/>
              <a:t>Pr (A) </a:t>
            </a:r>
            <a:r>
              <a:rPr lang="fr-FR" b="1" dirty="0"/>
              <a:t>+ </a:t>
            </a:r>
            <a:r>
              <a:rPr lang="fr-FR" dirty="0"/>
              <a:t>Pr (B)</a:t>
            </a:r>
          </a:p>
          <a:p>
            <a:pPr marL="0" indent="0">
              <a:buNone/>
            </a:pPr>
            <a:r>
              <a:rPr lang="fr-FR" dirty="0"/>
              <a:t>– La propriété « les événements A et B sont indépendants » implique : Pr (A </a:t>
            </a:r>
            <a:r>
              <a:rPr lang="en-US" i="1" dirty="0"/>
              <a:t>∩ </a:t>
            </a:r>
            <a:r>
              <a:rPr lang="fr-FR" dirty="0"/>
              <a:t>B) </a:t>
            </a:r>
            <a:r>
              <a:rPr lang="fr-FR" b="1" dirty="0"/>
              <a:t>= </a:t>
            </a:r>
            <a:r>
              <a:rPr lang="fr-FR" dirty="0"/>
              <a:t>Pr (A) </a:t>
            </a:r>
            <a:r>
              <a:rPr lang="fr-FR" b="1" dirty="0"/>
              <a:t>* </a:t>
            </a:r>
            <a:r>
              <a:rPr lang="fr-FR" dirty="0"/>
              <a:t>Pr (B).</a:t>
            </a:r>
          </a:p>
          <a:p>
            <a:pPr marL="0" indent="0">
              <a:buNone/>
            </a:pPr>
            <a:endParaRPr lang="fr-FR" dirty="0"/>
          </a:p>
        </p:txBody>
      </p:sp>
    </p:spTree>
    <p:extLst>
      <p:ext uri="{BB962C8B-B14F-4D97-AF65-F5344CB8AC3E}">
        <p14:creationId xmlns:p14="http://schemas.microsoft.com/office/powerpoint/2010/main" val="481072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C'est quoi une probabilité </a:t>
            </a:r>
          </a:p>
        </p:txBody>
      </p:sp>
      <p:sp>
        <p:nvSpPr>
          <p:cNvPr id="3" name="Espace réservé du contenu 2"/>
          <p:cNvSpPr>
            <a:spLocks noGrp="1"/>
          </p:cNvSpPr>
          <p:nvPr>
            <p:ph idx="1"/>
          </p:nvPr>
        </p:nvSpPr>
        <p:spPr/>
        <p:txBody>
          <a:bodyPr>
            <a:normAutofit/>
          </a:bodyPr>
          <a:lstStyle/>
          <a:p>
            <a:pPr lvl="0"/>
            <a:r>
              <a:rPr lang="fr-FR" sz="3200" b="1" dirty="0"/>
              <a:t>La probabilité " subjective " </a:t>
            </a:r>
            <a:endParaRPr lang="fr-FR" sz="3200" b="1" dirty="0" smtClean="0"/>
          </a:p>
          <a:p>
            <a:pPr lvl="0"/>
            <a:r>
              <a:rPr lang="fr-FR" sz="3200" b="1" dirty="0" smtClean="0"/>
              <a:t>La </a:t>
            </a:r>
            <a:r>
              <a:rPr lang="fr-FR" sz="3200" b="1" dirty="0"/>
              <a:t>probabilité "objective</a:t>
            </a:r>
            <a:r>
              <a:rPr lang="fr-FR" sz="3200" b="1" dirty="0" smtClean="0"/>
              <a:t>"</a:t>
            </a:r>
            <a:endParaRPr lang="fr-FR" sz="3200" b="1" dirty="0"/>
          </a:p>
        </p:txBody>
      </p:sp>
    </p:spTree>
    <p:extLst>
      <p:ext uri="{BB962C8B-B14F-4D97-AF65-F5344CB8AC3E}">
        <p14:creationId xmlns:p14="http://schemas.microsoft.com/office/powerpoint/2010/main" val="16310180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1" algn="l" rtl="0">
              <a:spcBef>
                <a:spcPct val="0"/>
              </a:spcBef>
            </a:pPr>
            <a:r>
              <a:rPr lang="fr-FR" sz="3200" dirty="0">
                <a:solidFill>
                  <a:srgbClr val="FF0000"/>
                </a:solidFill>
                <a:latin typeface="Tahoma" panose="020B0604030504040204" pitchFamily="34" charset="0"/>
                <a:ea typeface="Tahoma" panose="020B0604030504040204" pitchFamily="34" charset="0"/>
                <a:cs typeface="Tahoma" panose="020B0604030504040204" pitchFamily="34" charset="0"/>
              </a:rPr>
              <a:t>Le théorème de Bayes </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340768"/>
            <a:ext cx="8352928" cy="5040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20274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32656"/>
            <a:ext cx="8229600" cy="990600"/>
          </a:xfrm>
        </p:spPr>
        <p:txBody>
          <a:bodyPr/>
          <a:lstStyle/>
          <a:p>
            <a:r>
              <a:rPr lang="fr-FR" dirty="0"/>
              <a:t>E</a:t>
            </a:r>
            <a:r>
              <a:rPr lang="fr-FR" dirty="0" smtClean="0"/>
              <a:t>xemple</a:t>
            </a:r>
            <a:endParaRPr lang="fr-FR"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268760"/>
            <a:ext cx="8712968" cy="47738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920888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 </a:t>
            </a:r>
            <a:endParaRPr lang="fr-FR" dirty="0"/>
          </a:p>
        </p:txBody>
      </p:sp>
      <p:sp>
        <p:nvSpPr>
          <p:cNvPr id="3" name="Espace réservé du contenu 2"/>
          <p:cNvSpPr>
            <a:spLocks noGrp="1"/>
          </p:cNvSpPr>
          <p:nvPr>
            <p:ph idx="1"/>
          </p:nvPr>
        </p:nvSpPr>
        <p:spPr/>
        <p:txBody>
          <a:bodyPr/>
          <a:lstStyle/>
          <a:p>
            <a:r>
              <a:rPr lang="fr-FR" dirty="0"/>
              <a:t>Trois machines automatiques produisent des pièces de voitures. La machine </a:t>
            </a:r>
            <a:r>
              <a:rPr lang="fr-FR" i="1" dirty="0"/>
              <a:t>M</a:t>
            </a:r>
            <a:r>
              <a:rPr lang="fr-FR" dirty="0"/>
              <a:t>1 produit 40 % du total des pièces, la machine </a:t>
            </a:r>
            <a:r>
              <a:rPr lang="fr-FR" i="1" dirty="0"/>
              <a:t>M</a:t>
            </a:r>
            <a:r>
              <a:rPr lang="fr-FR" dirty="0"/>
              <a:t>2 25 % et la machine </a:t>
            </a:r>
            <a:r>
              <a:rPr lang="fr-FR" i="1" dirty="0"/>
              <a:t>M</a:t>
            </a:r>
            <a:r>
              <a:rPr lang="fr-FR" dirty="0"/>
              <a:t>3 produit 35 %. En moyenne, les pourcentages des pièces non conformes aux critères imposés sont de 10% pour la machine </a:t>
            </a:r>
            <a:r>
              <a:rPr lang="fr-FR" i="1" dirty="0"/>
              <a:t>M</a:t>
            </a:r>
            <a:r>
              <a:rPr lang="fr-FR" dirty="0"/>
              <a:t>1, de 5 % pour la machine </a:t>
            </a:r>
            <a:r>
              <a:rPr lang="fr-FR" i="1" dirty="0"/>
              <a:t>M</a:t>
            </a:r>
            <a:r>
              <a:rPr lang="fr-FR" dirty="0"/>
              <a:t>2 et de 1 % </a:t>
            </a:r>
            <a:r>
              <a:rPr lang="fr-FR" dirty="0" smtClean="0"/>
              <a:t>pour la </a:t>
            </a:r>
            <a:r>
              <a:rPr lang="fr-FR" dirty="0"/>
              <a:t>machine </a:t>
            </a:r>
            <a:r>
              <a:rPr lang="fr-FR" i="1" dirty="0"/>
              <a:t>M</a:t>
            </a:r>
            <a:r>
              <a:rPr lang="fr-FR" dirty="0"/>
              <a:t>3.</a:t>
            </a:r>
          </a:p>
          <a:p>
            <a:r>
              <a:rPr lang="fr-FR" dirty="0"/>
              <a:t>Une pièce est choisie au hasard dans la production totale des trois machines. On constate qu’elle n’est pas conforme aux critères imposés.</a:t>
            </a:r>
          </a:p>
          <a:p>
            <a:r>
              <a:rPr lang="fr-FR" dirty="0"/>
              <a:t>Quelle est la probabilité qu’elle ait été produite par la machine </a:t>
            </a:r>
            <a:r>
              <a:rPr lang="fr-FR" i="1" dirty="0"/>
              <a:t>M</a:t>
            </a:r>
            <a:r>
              <a:rPr lang="fr-FR" dirty="0"/>
              <a:t>1 ?</a:t>
            </a:r>
          </a:p>
        </p:txBody>
      </p:sp>
    </p:spTree>
    <p:extLst>
      <p:ext uri="{BB962C8B-B14F-4D97-AF65-F5344CB8AC3E}">
        <p14:creationId xmlns:p14="http://schemas.microsoft.com/office/powerpoint/2010/main" val="16998615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a:extLst>
              <a:ext uri="{28A0092B-C50C-407E-A947-70E740481C1C}">
                <a14:useLocalDpi xmlns:a14="http://schemas.microsoft.com/office/drawing/2010/main" val="0"/>
              </a:ext>
            </a:extLst>
          </a:blip>
          <a:srcRect/>
          <a:stretch>
            <a:fillRect/>
          </a:stretch>
        </p:blipFill>
        <p:spPr bwMode="auto">
          <a:xfrm>
            <a:off x="683568" y="764704"/>
            <a:ext cx="7704856" cy="5688632"/>
          </a:xfrm>
          <a:prstGeom prst="rect">
            <a:avLst/>
          </a:prstGeom>
          <a:noFill/>
          <a:ln>
            <a:noFill/>
          </a:ln>
        </p:spPr>
      </p:pic>
    </p:spTree>
    <p:extLst>
      <p:ext uri="{BB962C8B-B14F-4D97-AF65-F5344CB8AC3E}">
        <p14:creationId xmlns:p14="http://schemas.microsoft.com/office/powerpoint/2010/main" val="25143737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fr-FR" b="1" dirty="0"/>
              <a:t>Variables </a:t>
            </a:r>
            <a:r>
              <a:rPr lang="fr-FR" b="1" dirty="0" smtClean="0"/>
              <a:t>aléatoires</a:t>
            </a:r>
            <a:endParaRPr lang="fr-FR" dirty="0"/>
          </a:p>
        </p:txBody>
      </p:sp>
      <p:sp>
        <p:nvSpPr>
          <p:cNvPr id="3" name="Espace réservé du contenu 2"/>
          <p:cNvSpPr>
            <a:spLocks noGrp="1"/>
          </p:cNvSpPr>
          <p:nvPr>
            <p:ph idx="1"/>
          </p:nvPr>
        </p:nvSpPr>
        <p:spPr/>
        <p:txBody>
          <a:bodyPr/>
          <a:lstStyle/>
          <a:p>
            <a:pPr marL="0" indent="0">
              <a:buNone/>
            </a:pPr>
            <a:r>
              <a:rPr lang="fr-FR" i="1" dirty="0"/>
              <a:t>X</a:t>
            </a:r>
            <a:r>
              <a:rPr lang="fr-FR" dirty="0"/>
              <a:t>: </a:t>
            </a:r>
            <a:r>
              <a:rPr lang="fr-FR" dirty="0">
                <a:sym typeface="Symbol"/>
              </a:rPr>
              <a:t></a:t>
            </a:r>
            <a:r>
              <a:rPr lang="fr-FR" dirty="0"/>
              <a:t> (Ω) → R</a:t>
            </a:r>
          </a:p>
          <a:p>
            <a:pPr marL="0" indent="0">
              <a:buNone/>
            </a:pPr>
            <a:r>
              <a:rPr lang="fr-FR" dirty="0"/>
              <a:t>  </a:t>
            </a:r>
            <a:r>
              <a:rPr lang="fr-FR" dirty="0" smtClean="0"/>
              <a:t>      </a:t>
            </a:r>
            <a:r>
              <a:rPr lang="fr-FR" dirty="0"/>
              <a:t>ω → </a:t>
            </a:r>
            <a:r>
              <a:rPr lang="fr-FR" i="1" dirty="0"/>
              <a:t>X </a:t>
            </a:r>
            <a:r>
              <a:rPr lang="fr-FR" dirty="0"/>
              <a:t>(ω)</a:t>
            </a:r>
          </a:p>
          <a:p>
            <a:pPr marL="0" indent="0">
              <a:buNone/>
            </a:pPr>
            <a:endParaRPr lang="fr-FR" dirty="0" smtClean="0"/>
          </a:p>
          <a:p>
            <a:pPr marL="0" indent="0">
              <a:buNone/>
            </a:pPr>
            <a:endParaRPr lang="fr-FR" dirty="0"/>
          </a:p>
          <a:p>
            <a:pPr marL="0" indent="0">
              <a:buNone/>
            </a:pPr>
            <a:endParaRPr lang="fr-FR" dirty="0" smtClean="0"/>
          </a:p>
          <a:p>
            <a:pPr marL="0" indent="0">
              <a:buNone/>
            </a:pPr>
            <a:r>
              <a:rPr lang="fr-FR" dirty="0" smtClean="0"/>
              <a:t>A </a:t>
            </a:r>
            <a:r>
              <a:rPr lang="fr-FR" dirty="0"/>
              <a:t>chaque évènement élémentaire ω de Ω correspond un nombre réel </a:t>
            </a:r>
            <a:r>
              <a:rPr lang="fr-FR" i="1" dirty="0"/>
              <a:t>x </a:t>
            </a:r>
            <a:r>
              <a:rPr lang="fr-FR" dirty="0"/>
              <a:t>associé à la variable aléatoire </a:t>
            </a:r>
            <a:r>
              <a:rPr lang="fr-FR" i="1" dirty="0"/>
              <a:t>X</a:t>
            </a:r>
            <a:r>
              <a:rPr lang="fr-FR" dirty="0"/>
              <a:t>. Comme l’indique le graff, il n’y a pas obligatoirement autant de valeurs possibles prises par la variable aléatoire </a:t>
            </a:r>
            <a:r>
              <a:rPr lang="fr-FR" i="1" dirty="0"/>
              <a:t>X </a:t>
            </a:r>
            <a:r>
              <a:rPr lang="fr-FR" dirty="0"/>
              <a:t>que d’évènements élémentaires. La valeur </a:t>
            </a:r>
            <a:r>
              <a:rPr lang="fr-FR" i="1" dirty="0"/>
              <a:t>x</a:t>
            </a:r>
            <a:r>
              <a:rPr lang="fr-FR" dirty="0"/>
              <a:t> correspond à la </a:t>
            </a:r>
            <a:r>
              <a:rPr lang="fr-FR" b="1" dirty="0"/>
              <a:t>réalisation </a:t>
            </a:r>
            <a:r>
              <a:rPr lang="fr-FR" dirty="0"/>
              <a:t>de la variable </a:t>
            </a:r>
            <a:r>
              <a:rPr lang="fr-FR" i="1" dirty="0"/>
              <a:t>X </a:t>
            </a:r>
            <a:r>
              <a:rPr lang="fr-FR" dirty="0"/>
              <a:t>pour l’évènement élémentaire ω.</a:t>
            </a:r>
          </a:p>
          <a:p>
            <a:pPr marL="0" indent="0">
              <a:buNone/>
            </a:pPr>
            <a:endParaRPr lang="fr-FR" dirty="0"/>
          </a:p>
        </p:txBody>
      </p:sp>
      <p:pic>
        <p:nvPicPr>
          <p:cNvPr id="4" name="Image 3" descr="http://mathsv.univ-lyon1.fr/cours/stats/chap3/c3p1/c3p1_fichiers/image004.gif"/>
          <p:cNvPicPr/>
          <p:nvPr/>
        </p:nvPicPr>
        <p:blipFill>
          <a:blip r:embed="rId2" r:link="rId3">
            <a:lum bright="18000"/>
            <a:extLst>
              <a:ext uri="{28A0092B-C50C-407E-A947-70E740481C1C}">
                <a14:useLocalDpi xmlns:a14="http://schemas.microsoft.com/office/drawing/2010/main" val="0"/>
              </a:ext>
            </a:extLst>
          </a:blip>
          <a:srcRect/>
          <a:stretch>
            <a:fillRect/>
          </a:stretch>
        </p:blipFill>
        <p:spPr bwMode="auto">
          <a:xfrm>
            <a:off x="3307080" y="1484784"/>
            <a:ext cx="4577288" cy="2232248"/>
          </a:xfrm>
          <a:prstGeom prst="rect">
            <a:avLst/>
          </a:prstGeom>
          <a:noFill/>
          <a:ln>
            <a:noFill/>
          </a:ln>
        </p:spPr>
      </p:pic>
    </p:spTree>
    <p:extLst>
      <p:ext uri="{BB962C8B-B14F-4D97-AF65-F5344CB8AC3E}">
        <p14:creationId xmlns:p14="http://schemas.microsoft.com/office/powerpoint/2010/main" val="31663128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a:extLst>
              <a:ext uri="{28A0092B-C50C-407E-A947-70E740481C1C}">
                <a14:useLocalDpi xmlns:a14="http://schemas.microsoft.com/office/drawing/2010/main" val="0"/>
              </a:ext>
            </a:extLst>
          </a:blip>
          <a:srcRect/>
          <a:stretch>
            <a:fillRect/>
          </a:stretch>
        </p:blipFill>
        <p:spPr bwMode="auto">
          <a:xfrm>
            <a:off x="251520" y="476672"/>
            <a:ext cx="7848872" cy="2664296"/>
          </a:xfrm>
          <a:prstGeom prst="rect">
            <a:avLst/>
          </a:prstGeom>
          <a:noFill/>
          <a:ln>
            <a:noFill/>
          </a:ln>
        </p:spPr>
      </p:pic>
    </p:spTree>
    <p:extLst>
      <p:ext uri="{BB962C8B-B14F-4D97-AF65-F5344CB8AC3E}">
        <p14:creationId xmlns:p14="http://schemas.microsoft.com/office/powerpoint/2010/main" val="14160375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20688"/>
            <a:ext cx="8856984"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692502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548680"/>
            <a:ext cx="8712968" cy="5976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4027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1" algn="l" rtl="0">
              <a:spcBef>
                <a:spcPct val="0"/>
              </a:spcBef>
            </a:pPr>
            <a:r>
              <a:rPr lang="fr-FR" sz="3600" b="1" i="1" dirty="0">
                <a:solidFill>
                  <a:srgbClr val="FF0000"/>
                </a:solidFill>
              </a:rPr>
              <a:t>Variables aléatoires </a:t>
            </a:r>
            <a:r>
              <a:rPr lang="fr-FR" sz="3600" b="1" i="1" dirty="0" smtClean="0">
                <a:solidFill>
                  <a:srgbClr val="FF0000"/>
                </a:solidFill>
              </a:rPr>
              <a:t>discrètes</a:t>
            </a:r>
            <a:endParaRPr lang="fr-FR" sz="3600" dirty="0">
              <a:solidFill>
                <a:srgbClr val="FF0000"/>
              </a:solidFill>
            </a:endParaRPr>
          </a:p>
        </p:txBody>
      </p:sp>
      <p:sp>
        <p:nvSpPr>
          <p:cNvPr id="3" name="Espace réservé du contenu 2"/>
          <p:cNvSpPr>
            <a:spLocks noGrp="1"/>
          </p:cNvSpPr>
          <p:nvPr>
            <p:ph idx="1"/>
          </p:nvPr>
        </p:nvSpPr>
        <p:spPr>
          <a:xfrm>
            <a:off x="457200" y="1600200"/>
            <a:ext cx="8507288" cy="4277072"/>
          </a:xfrm>
        </p:spPr>
        <p:txBody>
          <a:bodyPr/>
          <a:lstStyle/>
          <a:p>
            <a:pPr marL="0" indent="0">
              <a:buNone/>
            </a:pPr>
            <a:r>
              <a:rPr lang="fr-FR" dirty="0"/>
              <a:t>Une variable aléatoire est dite </a:t>
            </a:r>
            <a:r>
              <a:rPr lang="fr-FR" b="1" u="sng" dirty="0"/>
              <a:t>discrète</a:t>
            </a:r>
            <a:r>
              <a:rPr lang="fr-FR" b="1" dirty="0"/>
              <a:t> </a:t>
            </a:r>
            <a:r>
              <a:rPr lang="fr-FR" dirty="0"/>
              <a:t>si elle ne prend que des </a:t>
            </a:r>
            <a:r>
              <a:rPr lang="fr-FR" b="1" dirty="0"/>
              <a:t>valeurs discontinues </a:t>
            </a:r>
            <a:r>
              <a:rPr lang="fr-FR" dirty="0"/>
              <a:t>dans un intervalle donné (borné ou non borné). L’ensemble des nombres entiers est discret. En règle générale, toutes les variables qui résultent d’un </a:t>
            </a:r>
            <a:r>
              <a:rPr lang="fr-FR" b="1" dirty="0"/>
              <a:t>dénombrement </a:t>
            </a:r>
            <a:r>
              <a:rPr lang="fr-FR" dirty="0"/>
              <a:t>ou d’une </a:t>
            </a:r>
            <a:r>
              <a:rPr lang="fr-FR" b="1" dirty="0"/>
              <a:t>numération </a:t>
            </a:r>
            <a:r>
              <a:rPr lang="fr-FR" dirty="0"/>
              <a:t>sont de types discrets.</a:t>
            </a:r>
          </a:p>
          <a:p>
            <a:pPr marL="0" indent="0">
              <a:buNone/>
            </a:pPr>
            <a:r>
              <a:rPr lang="fr-FR" b="1" i="1" dirty="0"/>
              <a:t>Exemple:</a:t>
            </a:r>
            <a:r>
              <a:rPr lang="fr-FR" b="1" dirty="0"/>
              <a:t> </a:t>
            </a:r>
            <a:endParaRPr lang="fr-FR" dirty="0"/>
          </a:p>
          <a:p>
            <a:pPr marL="0" indent="0">
              <a:buNone/>
            </a:pPr>
            <a:r>
              <a:rPr lang="fr-FR" dirty="0"/>
              <a:t>Pour étudier la distribution de probabilité de la somme du tirage de deux dés, il suffit de définir une variable aléatoire représentant cette somme, ce qui permet de manipuler beaucoup plus facilement les événements correspondants</a:t>
            </a:r>
          </a:p>
          <a:p>
            <a:pPr marL="0" indent="0">
              <a:buNone/>
            </a:pPr>
            <a:endParaRPr lang="fr-FR" dirty="0"/>
          </a:p>
        </p:txBody>
      </p:sp>
    </p:spTree>
    <p:extLst>
      <p:ext uri="{BB962C8B-B14F-4D97-AF65-F5344CB8AC3E}">
        <p14:creationId xmlns:p14="http://schemas.microsoft.com/office/powerpoint/2010/main" val="17587345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a:extLst>
              <a:ext uri="{28A0092B-C50C-407E-A947-70E740481C1C}">
                <a14:useLocalDpi xmlns:a14="http://schemas.microsoft.com/office/drawing/2010/main" val="0"/>
              </a:ext>
            </a:extLst>
          </a:blip>
          <a:srcRect/>
          <a:stretch>
            <a:fillRect/>
          </a:stretch>
        </p:blipFill>
        <p:spPr bwMode="auto">
          <a:xfrm>
            <a:off x="251520" y="476672"/>
            <a:ext cx="8280920" cy="3407181"/>
          </a:xfrm>
          <a:prstGeom prst="rect">
            <a:avLst/>
          </a:prstGeom>
          <a:noFill/>
          <a:ln>
            <a:noFill/>
          </a:ln>
        </p:spPr>
      </p:pic>
    </p:spTree>
    <p:extLst>
      <p:ext uri="{BB962C8B-B14F-4D97-AF65-F5344CB8AC3E}">
        <p14:creationId xmlns:p14="http://schemas.microsoft.com/office/powerpoint/2010/main" val="1230895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1" algn="l" rtl="0">
              <a:spcBef>
                <a:spcPct val="0"/>
              </a:spcBef>
            </a:pPr>
            <a:r>
              <a:rPr lang="fr-FR" sz="4000" b="1" i="1" dirty="0" smtClean="0">
                <a:solidFill>
                  <a:srgbClr val="FF0000"/>
                </a:solidFill>
                <a:latin typeface="+mj-lt"/>
              </a:rPr>
              <a:t>Vocabulaire</a:t>
            </a:r>
            <a:endParaRPr lang="fr-FR" sz="4000" dirty="0">
              <a:solidFill>
                <a:srgbClr val="FF0000"/>
              </a:solidFill>
              <a:latin typeface="+mj-lt"/>
            </a:endParaRPr>
          </a:p>
        </p:txBody>
      </p:sp>
      <p:sp>
        <p:nvSpPr>
          <p:cNvPr id="3" name="Espace réservé du contenu 2"/>
          <p:cNvSpPr>
            <a:spLocks noGrp="1"/>
          </p:cNvSpPr>
          <p:nvPr>
            <p:ph idx="1"/>
          </p:nvPr>
        </p:nvSpPr>
        <p:spPr/>
        <p:txBody>
          <a:bodyPr>
            <a:normAutofit/>
          </a:bodyPr>
          <a:lstStyle/>
          <a:p>
            <a:r>
              <a:rPr lang="fr-FR" b="1" dirty="0"/>
              <a:t>Expérience aléatoire</a:t>
            </a:r>
            <a:r>
              <a:rPr lang="fr-FR" dirty="0"/>
              <a:t>: </a:t>
            </a:r>
            <a:r>
              <a:rPr lang="fr-FR" dirty="0" smtClean="0"/>
              <a:t>expérience où le hasard intervient rendant le résultat imprévisible.</a:t>
            </a:r>
          </a:p>
          <a:p>
            <a:r>
              <a:rPr lang="fr-FR" b="1" dirty="0" smtClean="0"/>
              <a:t>Événement :</a:t>
            </a:r>
            <a:endParaRPr lang="fr-FR" dirty="0" smtClean="0"/>
          </a:p>
          <a:p>
            <a:r>
              <a:rPr lang="fr-FR" b="1" dirty="0" smtClean="0"/>
              <a:t>Événement </a:t>
            </a:r>
            <a:r>
              <a:rPr lang="fr-FR" b="1" dirty="0"/>
              <a:t>certain</a:t>
            </a:r>
            <a:r>
              <a:rPr lang="fr-FR" dirty="0"/>
              <a:t> : assurée de se produire exemple : « obtenir un chiffre inférieur à 7 »</a:t>
            </a:r>
          </a:p>
          <a:p>
            <a:r>
              <a:rPr lang="fr-FR" b="1" dirty="0"/>
              <a:t>Événement impossible :</a:t>
            </a:r>
            <a:r>
              <a:rPr lang="fr-FR" dirty="0"/>
              <a:t> ne se produira jamais exemple : « obtenir un chiffre supérieur à 7»</a:t>
            </a:r>
          </a:p>
          <a:p>
            <a:r>
              <a:rPr lang="fr-FR" b="1" dirty="0"/>
              <a:t>Événement élémentaire :</a:t>
            </a:r>
            <a:r>
              <a:rPr lang="fr-FR" dirty="0"/>
              <a:t> seulement un seul résultat de l’expérience permet de le réaliser exemple : « obtenir 4 » mais « obtenir un chiffre pair » = pas élémentaire</a:t>
            </a:r>
          </a:p>
          <a:p>
            <a:r>
              <a:rPr lang="fr-FR" b="1" dirty="0"/>
              <a:t>Univers Ω: </a:t>
            </a:r>
            <a:r>
              <a:rPr lang="fr-FR" dirty="0"/>
              <a:t>ensemble </a:t>
            </a:r>
          </a:p>
        </p:txBody>
      </p:sp>
    </p:spTree>
    <p:extLst>
      <p:ext uri="{BB962C8B-B14F-4D97-AF65-F5344CB8AC3E}">
        <p14:creationId xmlns:p14="http://schemas.microsoft.com/office/powerpoint/2010/main" val="16898751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2" algn="l" rtl="0">
              <a:spcBef>
                <a:spcPct val="0"/>
              </a:spcBef>
            </a:pPr>
            <a:r>
              <a:rPr lang="fr-FR" sz="4000" dirty="0">
                <a:solidFill>
                  <a:srgbClr val="FF0000"/>
                </a:solidFill>
              </a:rPr>
              <a:t>Loi de </a:t>
            </a:r>
            <a:r>
              <a:rPr lang="fr-FR" sz="4000" dirty="0" smtClean="0">
                <a:solidFill>
                  <a:srgbClr val="FF0000"/>
                </a:solidFill>
              </a:rPr>
              <a:t>probabilité</a:t>
            </a:r>
            <a:endParaRPr lang="fr-FR" sz="4000" dirty="0">
              <a:solidFill>
                <a:srgbClr val="FF0000"/>
              </a:solidFill>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556792"/>
            <a:ext cx="8568952" cy="4536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59976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 </a:t>
            </a:r>
            <a:endParaRPr lang="fr-FR"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412776"/>
            <a:ext cx="8712968" cy="518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83784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692696"/>
            <a:ext cx="7776864" cy="2952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9162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i="1" dirty="0"/>
              <a:t>Loi binomiale et Loi de Poisson</a:t>
            </a:r>
          </a:p>
        </p:txBody>
      </p:sp>
      <p:sp>
        <p:nvSpPr>
          <p:cNvPr id="3" name="Espace réservé du contenu 2"/>
          <p:cNvSpPr>
            <a:spLocks noGrp="1"/>
          </p:cNvSpPr>
          <p:nvPr>
            <p:ph idx="1"/>
          </p:nvPr>
        </p:nvSpPr>
        <p:spPr/>
        <p:txBody>
          <a:bodyPr/>
          <a:lstStyle/>
          <a:p>
            <a:r>
              <a:rPr lang="fr-FR" u="sng" dirty="0"/>
              <a:t>Définition</a:t>
            </a:r>
            <a:r>
              <a:rPr lang="fr-FR" dirty="0"/>
              <a:t> :</a:t>
            </a:r>
          </a:p>
          <a:p>
            <a:r>
              <a:rPr lang="fr-FR" dirty="0"/>
              <a:t>        On appelle </a:t>
            </a:r>
            <a:r>
              <a:rPr lang="fr-FR" b="1" dirty="0"/>
              <a:t>schéma de Bernoulli</a:t>
            </a:r>
            <a:r>
              <a:rPr lang="fr-FR" dirty="0"/>
              <a:t>, la répétition </a:t>
            </a:r>
            <a:r>
              <a:rPr lang="fr-FR" i="1" dirty="0"/>
              <a:t>n</a:t>
            </a:r>
            <a:r>
              <a:rPr lang="fr-FR" dirty="0"/>
              <a:t> fois, de manière indépendante, d’une épreuve de Bernoulli.</a:t>
            </a:r>
          </a:p>
          <a:p>
            <a:r>
              <a:rPr lang="fr-FR" dirty="0"/>
              <a:t>        On appelle </a:t>
            </a:r>
            <a:r>
              <a:rPr lang="fr-FR" b="1" dirty="0"/>
              <a:t>loi binomiale</a:t>
            </a:r>
            <a:r>
              <a:rPr lang="fr-FR" dirty="0"/>
              <a:t> la loi de probabilité associée au nombre de succès dans un schéma de Bernoulli.</a:t>
            </a:r>
          </a:p>
          <a:p>
            <a:r>
              <a:rPr lang="fr-FR" dirty="0"/>
              <a:t>        Si p est la probabilité du succès, on dit que la loi binomiale a pour paramètres n et p. On la note </a:t>
            </a:r>
            <a:r>
              <a:rPr lang="fr-FR" b="1" dirty="0"/>
              <a:t>B(n ; p)</a:t>
            </a:r>
            <a:endParaRPr lang="fr-FR" dirty="0"/>
          </a:p>
          <a:p>
            <a:pPr marL="0" indent="0">
              <a:buNone/>
            </a:pPr>
            <a:endParaRPr lang="fr-FR" dirty="0"/>
          </a:p>
        </p:txBody>
      </p:sp>
    </p:spTree>
    <p:extLst>
      <p:ext uri="{BB962C8B-B14F-4D97-AF65-F5344CB8AC3E}">
        <p14:creationId xmlns:p14="http://schemas.microsoft.com/office/powerpoint/2010/main" val="5847611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dirty="0"/>
              <a:t>Loi binomiale et Loi de Poisson</a:t>
            </a:r>
            <a:endParaRPr lang="fr-FR" dirty="0"/>
          </a:p>
        </p:txBody>
      </p:sp>
      <p:sp>
        <p:nvSpPr>
          <p:cNvPr id="3" name="Espace réservé du contenu 2"/>
          <p:cNvSpPr>
            <a:spLocks noGrp="1"/>
          </p:cNvSpPr>
          <p:nvPr>
            <p:ph idx="1"/>
          </p:nvPr>
        </p:nvSpPr>
        <p:spPr/>
        <p:txBody>
          <a:bodyPr>
            <a:normAutofit lnSpcReduction="10000"/>
          </a:bodyPr>
          <a:lstStyle/>
          <a:p>
            <a:r>
              <a:rPr lang="fr-FR" u="sng" dirty="0" smtClean="0"/>
              <a:t>Loi </a:t>
            </a:r>
            <a:r>
              <a:rPr lang="fr-FR" u="sng" dirty="0"/>
              <a:t>binomiale de paramètre d et d’ordre n</a:t>
            </a:r>
            <a:r>
              <a:rPr lang="fr-FR" dirty="0"/>
              <a:t> : </a:t>
            </a:r>
            <a:br>
              <a:rPr lang="fr-FR" dirty="0"/>
            </a:br>
            <a:r>
              <a:rPr lang="fr-FR" dirty="0"/>
              <a:t>Considérons une expérience pendant laquelle un événement A peut arriver avec la probabilité d. On répète cette expérience n fois de façon indépendante.</a:t>
            </a:r>
          </a:p>
          <a:p>
            <a:r>
              <a:rPr lang="fr-FR" dirty="0"/>
              <a:t>X : nombre de fois où A s’est produit</a:t>
            </a:r>
          </a:p>
          <a:p>
            <a:r>
              <a:rPr lang="fr-FR" dirty="0"/>
              <a:t>Y : indicatrice de l’événement A (Y=1 si A s’est produit, 0 sinon).</a:t>
            </a:r>
          </a:p>
          <a:p>
            <a:r>
              <a:rPr lang="fr-FR" dirty="0"/>
              <a:t>Y</a:t>
            </a:r>
            <a:r>
              <a:rPr lang="fr-FR" baseline="-25000" dirty="0"/>
              <a:t>1</a:t>
            </a:r>
            <a:r>
              <a:rPr lang="fr-FR" dirty="0"/>
              <a:t>, Y</a:t>
            </a:r>
            <a:r>
              <a:rPr lang="fr-FR" baseline="-25000" dirty="0"/>
              <a:t>2</a:t>
            </a:r>
            <a:r>
              <a:rPr lang="fr-FR" dirty="0"/>
              <a:t>, …, </a:t>
            </a:r>
            <a:r>
              <a:rPr lang="fr-FR" dirty="0" err="1"/>
              <a:t>Y</a:t>
            </a:r>
            <a:r>
              <a:rPr lang="fr-FR" baseline="-25000" dirty="0" err="1"/>
              <a:t>n</a:t>
            </a:r>
            <a:r>
              <a:rPr lang="fr-FR" dirty="0"/>
              <a:t> : échantillon de modèle Y.</a:t>
            </a:r>
          </a:p>
          <a:p>
            <a:r>
              <a:rPr lang="fr-FR" dirty="0"/>
              <a:t>On a </a:t>
            </a:r>
            <a:r>
              <a:rPr lang="fr-FR" dirty="0" smtClean="0"/>
              <a:t>. </a:t>
            </a:r>
            <a:endParaRPr lang="fr-FR" dirty="0"/>
          </a:p>
          <a:p>
            <a:r>
              <a:rPr lang="fr-FR" dirty="0"/>
              <a:t>On montre facilement que .</a:t>
            </a:r>
          </a:p>
          <a:p>
            <a:r>
              <a:rPr lang="fr-FR" dirty="0"/>
              <a:t>On établit ensuite que :</a:t>
            </a:r>
          </a:p>
          <a:p>
            <a:r>
              <a:rPr lang="fr-FR" dirty="0" smtClean="0"/>
              <a:t> </a:t>
            </a:r>
            <a:endParaRPr lang="fr-FR" dirty="0"/>
          </a:p>
          <a:p>
            <a:endParaRPr lang="fr-FR"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5" name="Objet 4"/>
          <p:cNvGraphicFramePr>
            <a:graphicFrameLocks noChangeAspect="1"/>
          </p:cNvGraphicFramePr>
          <p:nvPr>
            <p:extLst>
              <p:ext uri="{D42A27DB-BD31-4B8C-83A1-F6EECF244321}">
                <p14:modId xmlns:p14="http://schemas.microsoft.com/office/powerpoint/2010/main" val="1515801889"/>
              </p:ext>
            </p:extLst>
          </p:nvPr>
        </p:nvGraphicFramePr>
        <p:xfrm>
          <a:off x="1547664" y="4509120"/>
          <a:ext cx="864096" cy="360040"/>
        </p:xfrm>
        <a:graphic>
          <a:graphicData uri="http://schemas.openxmlformats.org/presentationml/2006/ole">
            <mc:AlternateContent xmlns:mc="http://schemas.openxmlformats.org/markup-compatibility/2006">
              <mc:Choice xmlns:v="urn:schemas-microsoft-com:vml" Requires="v">
                <p:oleObj spid="_x0000_s10253" name="Équation" r:id="rId3" imgW="647419" imgH="253890" progId="Equation.3">
                  <p:embed/>
                </p:oleObj>
              </mc:Choice>
              <mc:Fallback>
                <p:oleObj name="Équation" r:id="rId3" imgW="647419" imgH="25389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4509120"/>
                        <a:ext cx="864096" cy="360040"/>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7" name="Objet 6"/>
          <p:cNvGraphicFramePr>
            <a:graphicFrameLocks noChangeAspect="1"/>
          </p:cNvGraphicFramePr>
          <p:nvPr>
            <p:extLst>
              <p:ext uri="{D42A27DB-BD31-4B8C-83A1-F6EECF244321}">
                <p14:modId xmlns:p14="http://schemas.microsoft.com/office/powerpoint/2010/main" val="1257196774"/>
              </p:ext>
            </p:extLst>
          </p:nvPr>
        </p:nvGraphicFramePr>
        <p:xfrm>
          <a:off x="4559705" y="4365104"/>
          <a:ext cx="4223841" cy="1008608"/>
        </p:xfrm>
        <a:graphic>
          <a:graphicData uri="http://schemas.openxmlformats.org/presentationml/2006/ole">
            <mc:AlternateContent xmlns:mc="http://schemas.openxmlformats.org/markup-compatibility/2006">
              <mc:Choice xmlns:v="urn:schemas-microsoft-com:vml" Requires="v">
                <p:oleObj spid="_x0000_s10254" name="Équation" r:id="rId5" imgW="2184120" imgH="482400" progId="Equation.3">
                  <p:embed/>
                </p:oleObj>
              </mc:Choice>
              <mc:Fallback>
                <p:oleObj name="Équation" r:id="rId5" imgW="2184120" imgH="482400" progId="Equation.3">
                  <p:embed/>
                  <p:pic>
                    <p:nvPicPr>
                      <p:cNvPr id="0" name="Object 3"/>
                      <p:cNvPicPr>
                        <a:picLocks noChangeAspect="1" noChangeArrowheads="1"/>
                      </p:cNvPicPr>
                      <p:nvPr/>
                    </p:nvPicPr>
                    <p:blipFill>
                      <a:blip r:embed="rId6"/>
                      <a:srcRect/>
                      <a:stretch>
                        <a:fillRect/>
                      </a:stretch>
                    </p:blipFill>
                    <p:spPr bwMode="auto">
                      <a:xfrm>
                        <a:off x="4559705" y="4365104"/>
                        <a:ext cx="4223841" cy="1008608"/>
                      </a:xfrm>
                      <a:prstGeom prst="rect">
                        <a:avLst/>
                      </a:prstGeom>
                      <a:noFill/>
                    </p:spPr>
                  </p:pic>
                </p:oleObj>
              </mc:Fallback>
            </mc:AlternateContent>
          </a:graphicData>
        </a:graphic>
      </p:graphicFrame>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9" name="Objet 8"/>
          <p:cNvGraphicFramePr>
            <a:graphicFrameLocks noChangeAspect="1"/>
          </p:cNvGraphicFramePr>
          <p:nvPr>
            <p:extLst>
              <p:ext uri="{D42A27DB-BD31-4B8C-83A1-F6EECF244321}">
                <p14:modId xmlns:p14="http://schemas.microsoft.com/office/powerpoint/2010/main" val="502272927"/>
              </p:ext>
            </p:extLst>
          </p:nvPr>
        </p:nvGraphicFramePr>
        <p:xfrm>
          <a:off x="4283968" y="5373216"/>
          <a:ext cx="3888432" cy="576064"/>
        </p:xfrm>
        <a:graphic>
          <a:graphicData uri="http://schemas.openxmlformats.org/presentationml/2006/ole">
            <mc:AlternateContent xmlns:mc="http://schemas.openxmlformats.org/markup-compatibility/2006">
              <mc:Choice xmlns:v="urn:schemas-microsoft-com:vml" Requires="v">
                <p:oleObj spid="_x0000_s10255" name="Équation" r:id="rId7" imgW="1193800" imgH="215900" progId="Equation.3">
                  <p:embed/>
                </p:oleObj>
              </mc:Choice>
              <mc:Fallback>
                <p:oleObj name="Équation" r:id="rId7" imgW="1193800" imgH="2159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83968" y="5373216"/>
                        <a:ext cx="3888432" cy="576064"/>
                      </a:xfrm>
                      <a:prstGeom prst="rect">
                        <a:avLst/>
                      </a:prstGeom>
                      <a:noFill/>
                    </p:spPr>
                  </p:pic>
                </p:oleObj>
              </mc:Fallback>
            </mc:AlternateContent>
          </a:graphicData>
        </a:graphic>
      </p:graphicFrame>
      <p:sp>
        <p:nvSpPr>
          <p:cNvPr id="1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11" name="Objet 10"/>
          <p:cNvGraphicFramePr>
            <a:graphicFrameLocks noChangeAspect="1"/>
          </p:cNvGraphicFramePr>
          <p:nvPr>
            <p:extLst>
              <p:ext uri="{D42A27DB-BD31-4B8C-83A1-F6EECF244321}">
                <p14:modId xmlns:p14="http://schemas.microsoft.com/office/powerpoint/2010/main" val="3397231328"/>
              </p:ext>
            </p:extLst>
          </p:nvPr>
        </p:nvGraphicFramePr>
        <p:xfrm>
          <a:off x="4355976" y="6021288"/>
          <a:ext cx="3240360" cy="576064"/>
        </p:xfrm>
        <a:graphic>
          <a:graphicData uri="http://schemas.openxmlformats.org/presentationml/2006/ole">
            <mc:AlternateContent xmlns:mc="http://schemas.openxmlformats.org/markup-compatibility/2006">
              <mc:Choice xmlns:v="urn:schemas-microsoft-com:vml" Requires="v">
                <p:oleObj spid="_x0000_s10256" name="Équation" r:id="rId9" imgW="710891" imgH="215806" progId="Equation.3">
                  <p:embed/>
                </p:oleObj>
              </mc:Choice>
              <mc:Fallback>
                <p:oleObj name="Équation" r:id="rId9" imgW="710891" imgH="215806"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55976" y="6021288"/>
                        <a:ext cx="3240360" cy="576064"/>
                      </a:xfrm>
                      <a:prstGeom prst="rect">
                        <a:avLst/>
                      </a:prstGeom>
                      <a:noFill/>
                    </p:spPr>
                  </p:pic>
                </p:oleObj>
              </mc:Fallback>
            </mc:AlternateContent>
          </a:graphicData>
        </a:graphic>
      </p:graphicFrame>
    </p:spTree>
    <p:extLst>
      <p:ext uri="{BB962C8B-B14F-4D97-AF65-F5344CB8AC3E}">
        <p14:creationId xmlns:p14="http://schemas.microsoft.com/office/powerpoint/2010/main" val="27756083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Loi de Poisson de paramètre a </a:t>
            </a:r>
            <a:endParaRPr lang="fr-FR" dirty="0"/>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r>
              <a:rPr lang="fr-FR" dirty="0"/>
              <a:t>Si l’on pose , alors </a:t>
            </a:r>
            <a:endParaRPr lang="fr-FR" dirty="0" smtClean="0"/>
          </a:p>
          <a:p>
            <a:pPr marL="0" indent="0">
              <a:buNone/>
            </a:pPr>
            <a:endParaRPr lang="fr-FR" dirty="0"/>
          </a:p>
          <a:p>
            <a:pPr marL="0" indent="0">
              <a:buNone/>
            </a:pPr>
            <a:r>
              <a:rPr lang="fr-FR" dirty="0"/>
              <a:t>On établit que : </a:t>
            </a:r>
          </a:p>
          <a:p>
            <a:pPr marL="0" indent="0">
              <a:buNone/>
            </a:pPr>
            <a:endParaRPr lang="fr-FR"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5" name="Objet 4"/>
          <p:cNvGraphicFramePr>
            <a:graphicFrameLocks noChangeAspect="1"/>
          </p:cNvGraphicFramePr>
          <p:nvPr>
            <p:extLst>
              <p:ext uri="{D42A27DB-BD31-4B8C-83A1-F6EECF244321}">
                <p14:modId xmlns:p14="http://schemas.microsoft.com/office/powerpoint/2010/main" val="641448399"/>
              </p:ext>
            </p:extLst>
          </p:nvPr>
        </p:nvGraphicFramePr>
        <p:xfrm>
          <a:off x="2339752" y="1772816"/>
          <a:ext cx="3168352" cy="792088"/>
        </p:xfrm>
        <a:graphic>
          <a:graphicData uri="http://schemas.openxmlformats.org/presentationml/2006/ole">
            <mc:AlternateContent xmlns:mc="http://schemas.openxmlformats.org/markup-compatibility/2006">
              <mc:Choice xmlns:v="urn:schemas-microsoft-com:vml" Requires="v">
                <p:oleObj spid="_x0000_s11277" name="Équation" r:id="rId3" imgW="1168400" imgH="419100" progId="Equation.3">
                  <p:embed/>
                </p:oleObj>
              </mc:Choice>
              <mc:Fallback>
                <p:oleObj name="Équation" r:id="rId3" imgW="1168400" imgH="4191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752" y="1772816"/>
                        <a:ext cx="3168352" cy="792088"/>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7" name="Objet 6"/>
          <p:cNvGraphicFramePr>
            <a:graphicFrameLocks noChangeAspect="1"/>
          </p:cNvGraphicFramePr>
          <p:nvPr>
            <p:extLst>
              <p:ext uri="{D42A27DB-BD31-4B8C-83A1-F6EECF244321}">
                <p14:modId xmlns:p14="http://schemas.microsoft.com/office/powerpoint/2010/main" val="1571576181"/>
              </p:ext>
            </p:extLst>
          </p:nvPr>
        </p:nvGraphicFramePr>
        <p:xfrm>
          <a:off x="5292080" y="3068960"/>
          <a:ext cx="3061131" cy="1080120"/>
        </p:xfrm>
        <a:graphic>
          <a:graphicData uri="http://schemas.openxmlformats.org/presentationml/2006/ole">
            <mc:AlternateContent xmlns:mc="http://schemas.openxmlformats.org/markup-compatibility/2006">
              <mc:Choice xmlns:v="urn:schemas-microsoft-com:vml" Requires="v">
                <p:oleObj spid="_x0000_s11278" name="Équation" r:id="rId5" imgW="1536700" imgH="457200" progId="Equation.3">
                  <p:embed/>
                </p:oleObj>
              </mc:Choice>
              <mc:Fallback>
                <p:oleObj name="Équation" r:id="rId5" imgW="1536700" imgH="457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92080" y="3068960"/>
                        <a:ext cx="3061131" cy="1080120"/>
                      </a:xfrm>
                      <a:prstGeom prst="rect">
                        <a:avLst/>
                      </a:prstGeom>
                      <a:noFill/>
                    </p:spPr>
                  </p:pic>
                </p:oleObj>
              </mc:Fallback>
            </mc:AlternateContent>
          </a:graphicData>
        </a:graphic>
      </p:graphicFrame>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 l’on pose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9" name="Objet 8"/>
          <p:cNvGraphicFramePr>
            <a:graphicFrameLocks noChangeAspect="1"/>
          </p:cNvGraphicFramePr>
          <p:nvPr>
            <p:extLst>
              <p:ext uri="{D42A27DB-BD31-4B8C-83A1-F6EECF244321}">
                <p14:modId xmlns:p14="http://schemas.microsoft.com/office/powerpoint/2010/main" val="1845328342"/>
              </p:ext>
            </p:extLst>
          </p:nvPr>
        </p:nvGraphicFramePr>
        <p:xfrm>
          <a:off x="3131840" y="3429000"/>
          <a:ext cx="1224136" cy="288032"/>
        </p:xfrm>
        <a:graphic>
          <a:graphicData uri="http://schemas.openxmlformats.org/presentationml/2006/ole">
            <mc:AlternateContent xmlns:mc="http://schemas.openxmlformats.org/markup-compatibility/2006">
              <mc:Choice xmlns:v="urn:schemas-microsoft-com:vml" Requires="v">
                <p:oleObj spid="_x0000_s11279" name="Équation" r:id="rId7" imgW="457002" imgH="177723" progId="Equation.3">
                  <p:embed/>
                </p:oleObj>
              </mc:Choice>
              <mc:Fallback>
                <p:oleObj name="Équation" r:id="rId7" imgW="457002" imgH="177723"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31840" y="3429000"/>
                        <a:ext cx="1224136" cy="288032"/>
                      </a:xfrm>
                      <a:prstGeom prst="rect">
                        <a:avLst/>
                      </a:prstGeom>
                      <a:noFill/>
                    </p:spPr>
                  </p:pic>
                </p:oleObj>
              </mc:Fallback>
            </mc:AlternateContent>
          </a:graphicData>
        </a:graphic>
      </p:graphicFrame>
      <p:sp>
        <p:nvSpPr>
          <p:cNvPr id="10" name="Rectangle 7"/>
          <p:cNvSpPr>
            <a:spLocks noChangeArrowheads="1"/>
          </p:cNvSpPr>
          <p:nvPr/>
        </p:nvSpPr>
        <p:spPr bwMode="auto">
          <a:xfrm>
            <a:off x="0" y="174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alors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12" name="Objet 11"/>
          <p:cNvGraphicFramePr>
            <a:graphicFrameLocks noChangeAspect="1"/>
          </p:cNvGraphicFramePr>
          <p:nvPr>
            <p:extLst>
              <p:ext uri="{D42A27DB-BD31-4B8C-83A1-F6EECF244321}">
                <p14:modId xmlns:p14="http://schemas.microsoft.com/office/powerpoint/2010/main" val="3487575408"/>
              </p:ext>
            </p:extLst>
          </p:nvPr>
        </p:nvGraphicFramePr>
        <p:xfrm>
          <a:off x="3059832" y="4293096"/>
          <a:ext cx="1872208" cy="432048"/>
        </p:xfrm>
        <a:graphic>
          <a:graphicData uri="http://schemas.openxmlformats.org/presentationml/2006/ole">
            <mc:AlternateContent xmlns:mc="http://schemas.openxmlformats.org/markup-compatibility/2006">
              <mc:Choice xmlns:v="urn:schemas-microsoft-com:vml" Requires="v">
                <p:oleObj spid="_x0000_s11280" name="Équation" r:id="rId9" imgW="736280" imgH="215806" progId="Equation.3">
                  <p:embed/>
                </p:oleObj>
              </mc:Choice>
              <mc:Fallback>
                <p:oleObj name="Équation" r:id="rId9" imgW="736280" imgH="215806"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59832" y="4293096"/>
                        <a:ext cx="1872208" cy="432048"/>
                      </a:xfrm>
                      <a:prstGeom prst="rect">
                        <a:avLst/>
                      </a:prstGeom>
                      <a:noFill/>
                    </p:spPr>
                  </p:pic>
                </p:oleObj>
              </mc:Fallback>
            </mc:AlternateContent>
          </a:graphicData>
        </a:graphic>
      </p:graphicFrame>
      <p:sp>
        <p:nvSpPr>
          <p:cNvPr id="13"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14" name="Objet 13"/>
          <p:cNvGraphicFramePr>
            <a:graphicFrameLocks noChangeAspect="1"/>
          </p:cNvGraphicFramePr>
          <p:nvPr>
            <p:extLst>
              <p:ext uri="{D42A27DB-BD31-4B8C-83A1-F6EECF244321}">
                <p14:modId xmlns:p14="http://schemas.microsoft.com/office/powerpoint/2010/main" val="4088134831"/>
              </p:ext>
            </p:extLst>
          </p:nvPr>
        </p:nvGraphicFramePr>
        <p:xfrm>
          <a:off x="3059832" y="4869160"/>
          <a:ext cx="1512168" cy="432048"/>
        </p:xfrm>
        <a:graphic>
          <a:graphicData uri="http://schemas.openxmlformats.org/presentationml/2006/ole">
            <mc:AlternateContent xmlns:mc="http://schemas.openxmlformats.org/markup-compatibility/2006">
              <mc:Choice xmlns:v="urn:schemas-microsoft-com:vml" Requires="v">
                <p:oleObj spid="_x0000_s11281" name="Équation" r:id="rId11" imgW="622030" imgH="215806" progId="Equation.3">
                  <p:embed/>
                </p:oleObj>
              </mc:Choice>
              <mc:Fallback>
                <p:oleObj name="Équation" r:id="rId11" imgW="622030" imgH="215806" progId="Equation.3">
                  <p:embed/>
                  <p:pic>
                    <p:nvPicPr>
                      <p:cNvPr id="0"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59832" y="4869160"/>
                        <a:ext cx="1512168" cy="432048"/>
                      </a:xfrm>
                      <a:prstGeom prst="rect">
                        <a:avLst/>
                      </a:prstGeom>
                      <a:noFill/>
                    </p:spPr>
                  </p:pic>
                </p:oleObj>
              </mc:Fallback>
            </mc:AlternateContent>
          </a:graphicData>
        </a:graphic>
      </p:graphicFrame>
    </p:spTree>
    <p:extLst>
      <p:ext uri="{BB962C8B-B14F-4D97-AF65-F5344CB8AC3E}">
        <p14:creationId xmlns:p14="http://schemas.microsoft.com/office/powerpoint/2010/main" val="3723238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i="1" dirty="0"/>
              <a:t>Exemple 2:</a:t>
            </a:r>
            <a:endParaRPr lang="fr-FR" dirty="0"/>
          </a:p>
          <a:p>
            <a:r>
              <a:rPr lang="fr-FR" dirty="0"/>
              <a:t>On lance un dé une fois. Il est naturel de considérer  = {1, 2, 3, 4, 5, 6} dont les éléments correspondent aux différentes facettes du dé. Voici quelques événements :</a:t>
            </a:r>
          </a:p>
          <a:p>
            <a:r>
              <a:rPr lang="fr-FR" dirty="0"/>
              <a:t>(a) la réalisation est 1</a:t>
            </a:r>
          </a:p>
          <a:p>
            <a:r>
              <a:rPr lang="fr-FR" dirty="0"/>
              <a:t>(b) la réalisation est un nombre pair</a:t>
            </a:r>
          </a:p>
          <a:p>
            <a:r>
              <a:rPr lang="fr-FR" dirty="0"/>
              <a:t>(c) la réalisation est un nombre pair inférieur à 3</a:t>
            </a:r>
          </a:p>
          <a:p>
            <a:r>
              <a:rPr lang="fr-FR" dirty="0"/>
              <a:t>(d) la réalisation n’est pas un nombre pair.</a:t>
            </a:r>
          </a:p>
          <a:p>
            <a:pPr marL="0" indent="0">
              <a:buNone/>
            </a:pPr>
            <a:endParaRPr lang="fr-FR" dirty="0"/>
          </a:p>
        </p:txBody>
      </p:sp>
    </p:spTree>
    <p:extLst>
      <p:ext uri="{BB962C8B-B14F-4D97-AF65-F5344CB8AC3E}">
        <p14:creationId xmlns:p14="http://schemas.microsoft.com/office/powerpoint/2010/main" val="3689568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a:extLst>
              <a:ext uri="{28A0092B-C50C-407E-A947-70E740481C1C}">
                <a14:useLocalDpi xmlns:a14="http://schemas.microsoft.com/office/drawing/2010/main" val="0"/>
              </a:ext>
            </a:extLst>
          </a:blip>
          <a:srcRect/>
          <a:stretch>
            <a:fillRect/>
          </a:stretch>
        </p:blipFill>
        <p:spPr bwMode="auto">
          <a:xfrm>
            <a:off x="395536" y="637737"/>
            <a:ext cx="7776864" cy="3943392"/>
          </a:xfrm>
          <a:prstGeom prst="rect">
            <a:avLst/>
          </a:prstGeom>
          <a:noFill/>
          <a:ln>
            <a:noFill/>
          </a:ln>
        </p:spPr>
      </p:pic>
      <p:pic>
        <p:nvPicPr>
          <p:cNvPr id="1039"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581129"/>
            <a:ext cx="8568952" cy="2113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8589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548680"/>
            <a:ext cx="8496944" cy="61206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0393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692696"/>
            <a:ext cx="8136904" cy="5616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39490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48680"/>
            <a:ext cx="8424936"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1305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u="sng" dirty="0"/>
              <a:t>Arbres pondérés</a:t>
            </a:r>
            <a:r>
              <a:rPr lang="fr-FR" dirty="0"/>
              <a:t> </a:t>
            </a:r>
          </a:p>
        </p:txBody>
      </p:sp>
      <p:sp>
        <p:nvSpPr>
          <p:cNvPr id="3" name="Espace réservé du contenu 2"/>
          <p:cNvSpPr>
            <a:spLocks noGrp="1"/>
          </p:cNvSpPr>
          <p:nvPr>
            <p:ph idx="1"/>
          </p:nvPr>
        </p:nvSpPr>
        <p:spPr>
          <a:xfrm>
            <a:off x="457200" y="1600200"/>
            <a:ext cx="8507288" cy="2908920"/>
          </a:xfrm>
        </p:spPr>
        <p:txBody>
          <a:bodyPr/>
          <a:lstStyle/>
          <a:p>
            <a:pPr marL="0" indent="0">
              <a:buNone/>
            </a:pPr>
            <a:r>
              <a:rPr lang="fr-FR" dirty="0" smtClean="0"/>
              <a:t>Certaines </a:t>
            </a:r>
            <a:r>
              <a:rPr lang="fr-FR" dirty="0"/>
              <a:t>situations peuvent être représentées par un arbre pondéré. La probabilité d’un évènement correspondant à un « chemin » est égale au produit des probabilités inscrites sur chaque « branche » de ce chemin</a:t>
            </a:r>
            <a:r>
              <a:rPr lang="fr-FR" dirty="0" smtClean="0"/>
              <a:t>.</a:t>
            </a:r>
          </a:p>
          <a:p>
            <a:pPr marL="0" indent="0">
              <a:buNone/>
            </a:pPr>
            <a:r>
              <a:rPr lang="fr-FR" u="sng" dirty="0"/>
              <a:t>Règle des nœuds</a:t>
            </a:r>
            <a:r>
              <a:rPr lang="fr-FR" dirty="0"/>
              <a:t> :</a:t>
            </a:r>
          </a:p>
          <a:p>
            <a:r>
              <a:rPr lang="fr-FR" dirty="0"/>
              <a:t>   Le somme des probabilités affectées aux branches issues d’un même nœud est égal à    1.</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27390014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Clarté">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106</TotalTime>
  <Words>1278</Words>
  <Application>Microsoft Office PowerPoint</Application>
  <PresentationFormat>Affichage à l'écran (4:3)</PresentationFormat>
  <Paragraphs>124</Paragraphs>
  <Slides>35</Slides>
  <Notes>1</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35</vt:i4>
      </vt:variant>
    </vt:vector>
  </HeadingPairs>
  <TitlesOfParts>
    <vt:vector size="38" baseType="lpstr">
      <vt:lpstr>Clarté</vt:lpstr>
      <vt:lpstr>Équation</vt:lpstr>
      <vt:lpstr>Microsoft Éditeur d'équations 3.0</vt:lpstr>
      <vt:lpstr>Rappel sur les probabilités </vt:lpstr>
      <vt:lpstr>C'est quoi une probabilité </vt:lpstr>
      <vt:lpstr>Vocabulaire</vt:lpstr>
      <vt:lpstr>Présentation PowerPoint</vt:lpstr>
      <vt:lpstr>Présentation PowerPoint</vt:lpstr>
      <vt:lpstr>Présentation PowerPoint</vt:lpstr>
      <vt:lpstr>Présentation PowerPoint</vt:lpstr>
      <vt:lpstr>Présentation PowerPoint</vt:lpstr>
      <vt:lpstr>Arbres pondérés </vt:lpstr>
      <vt:lpstr>Présentation PowerPoint</vt:lpstr>
      <vt:lpstr>Probabilités conditionnelles – Indépendance</vt:lpstr>
      <vt:lpstr>Example </vt:lpstr>
      <vt:lpstr>Evénements indépendants :</vt:lpstr>
      <vt:lpstr>Théorème des probabilités totales:</vt:lpstr>
      <vt:lpstr>Exemple: </vt:lpstr>
      <vt:lpstr>Les événements A et B sont incompatibles </vt:lpstr>
      <vt:lpstr>Les événements A et B ne sont pas incompatibles</vt:lpstr>
      <vt:lpstr>Exemple </vt:lpstr>
      <vt:lpstr>Événements incompatibles et événements indépendants</vt:lpstr>
      <vt:lpstr>Le théorème de Bayes </vt:lpstr>
      <vt:lpstr>Exemple</vt:lpstr>
      <vt:lpstr>Exemple </vt:lpstr>
      <vt:lpstr>Présentation PowerPoint</vt:lpstr>
      <vt:lpstr>Variables aléatoires</vt:lpstr>
      <vt:lpstr>Présentation PowerPoint</vt:lpstr>
      <vt:lpstr>Présentation PowerPoint</vt:lpstr>
      <vt:lpstr>Présentation PowerPoint</vt:lpstr>
      <vt:lpstr>Variables aléatoires discrètes</vt:lpstr>
      <vt:lpstr>Présentation PowerPoint</vt:lpstr>
      <vt:lpstr>Loi de probabilité</vt:lpstr>
      <vt:lpstr>Exemple </vt:lpstr>
      <vt:lpstr>Présentation PowerPoint</vt:lpstr>
      <vt:lpstr>Loi binomiale et Loi de Poisson</vt:lpstr>
      <vt:lpstr>Loi binomiale et Loi de Poisson</vt:lpstr>
      <vt:lpstr>Loi de Poisson de paramètre 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Rappel sur les probabilités </dc:title>
  <dc:creator>PRM Informatique</dc:creator>
  <cp:lastModifiedBy>AMi Informatique</cp:lastModifiedBy>
  <cp:revision>11</cp:revision>
  <dcterms:created xsi:type="dcterms:W3CDTF">2014-02-15T22:22:04Z</dcterms:created>
  <dcterms:modified xsi:type="dcterms:W3CDTF">2015-02-28T21:48:32Z</dcterms:modified>
</cp:coreProperties>
</file>